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73" r:id="rId3"/>
    <p:sldId id="257" r:id="rId4"/>
    <p:sldId id="262" r:id="rId5"/>
    <p:sldId id="263" r:id="rId6"/>
    <p:sldId id="307" r:id="rId7"/>
    <p:sldId id="266" r:id="rId8"/>
    <p:sldId id="274" r:id="rId9"/>
    <p:sldId id="268" r:id="rId10"/>
    <p:sldId id="270" r:id="rId11"/>
    <p:sldId id="272" r:id="rId12"/>
    <p:sldId id="276" r:id="rId13"/>
    <p:sldId id="275" r:id="rId14"/>
    <p:sldId id="326" r:id="rId15"/>
    <p:sldId id="278" r:id="rId16"/>
    <p:sldId id="316" r:id="rId17"/>
    <p:sldId id="280" r:id="rId18"/>
    <p:sldId id="279" r:id="rId19"/>
    <p:sldId id="281" r:id="rId20"/>
    <p:sldId id="282" r:id="rId21"/>
    <p:sldId id="283" r:id="rId22"/>
    <p:sldId id="284" r:id="rId23"/>
    <p:sldId id="287" r:id="rId24"/>
    <p:sldId id="285" r:id="rId25"/>
    <p:sldId id="286" r:id="rId26"/>
    <p:sldId id="288" r:id="rId27"/>
    <p:sldId id="289" r:id="rId28"/>
    <p:sldId id="321" r:id="rId29"/>
    <p:sldId id="290" r:id="rId30"/>
    <p:sldId id="320" r:id="rId31"/>
    <p:sldId id="317" r:id="rId32"/>
    <p:sldId id="291" r:id="rId33"/>
    <p:sldId id="292" r:id="rId34"/>
    <p:sldId id="293" r:id="rId35"/>
    <p:sldId id="294" r:id="rId36"/>
    <p:sldId id="330" r:id="rId37"/>
    <p:sldId id="295" r:id="rId38"/>
    <p:sldId id="296" r:id="rId39"/>
    <p:sldId id="297" r:id="rId40"/>
    <p:sldId id="298" r:id="rId41"/>
    <p:sldId id="299" r:id="rId42"/>
    <p:sldId id="319" r:id="rId43"/>
    <p:sldId id="300" r:id="rId44"/>
    <p:sldId id="333" r:id="rId45"/>
    <p:sldId id="302" r:id="rId46"/>
    <p:sldId id="303" r:id="rId47"/>
    <p:sldId id="309" r:id="rId48"/>
    <p:sldId id="322" r:id="rId49"/>
    <p:sldId id="314" r:id="rId50"/>
    <p:sldId id="315" r:id="rId51"/>
    <p:sldId id="323" r:id="rId52"/>
    <p:sldId id="327" r:id="rId53"/>
    <p:sldId id="328" r:id="rId54"/>
    <p:sldId id="325" r:id="rId55"/>
    <p:sldId id="331" r:id="rId56"/>
    <p:sldId id="332" r:id="rId57"/>
    <p:sldId id="304" r:id="rId58"/>
    <p:sldId id="306" r:id="rId59"/>
    <p:sldId id="313" r:id="rId60"/>
    <p:sldId id="312" r:id="rId61"/>
    <p:sldId id="324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38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6C15C9-7C68-4F90-B0C9-DA37B96DAEA5}" type="doc">
      <dgm:prSet loTypeId="urn:microsoft.com/office/officeart/2005/8/layout/radial4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E618DB-95FC-45D4-9E66-8DFCCE55136A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 smtClean="0"/>
            <a:t>Housing Values</a:t>
          </a:r>
          <a:endParaRPr lang="en-US" dirty="0"/>
        </a:p>
      </dgm:t>
    </dgm:pt>
    <dgm:pt modelId="{EC3E7847-0354-4F21-8F77-D64A3FE288A9}" type="parTrans" cxnId="{14937DDE-D826-41E7-B7FD-4AEE8443AF02}">
      <dgm:prSet/>
      <dgm:spPr/>
      <dgm:t>
        <a:bodyPr/>
        <a:lstStyle/>
        <a:p>
          <a:endParaRPr lang="en-US"/>
        </a:p>
      </dgm:t>
    </dgm:pt>
    <dgm:pt modelId="{2CF44F53-6C9D-4454-8B97-7A7D540AB486}" type="sibTrans" cxnId="{14937DDE-D826-41E7-B7FD-4AEE8443AF02}">
      <dgm:prSet/>
      <dgm:spPr/>
      <dgm:t>
        <a:bodyPr/>
        <a:lstStyle/>
        <a:p>
          <a:endParaRPr lang="en-US"/>
        </a:p>
      </dgm:t>
    </dgm:pt>
    <dgm:pt modelId="{41B9FB5A-5F4E-4D64-919E-C64466C7F795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 smtClean="0"/>
            <a:t>Housing</a:t>
          </a:r>
        </a:p>
        <a:p>
          <a:r>
            <a:rPr lang="en-US" dirty="0" smtClean="0"/>
            <a:t>Area</a:t>
          </a:r>
          <a:endParaRPr lang="en-US" dirty="0"/>
        </a:p>
      </dgm:t>
    </dgm:pt>
    <dgm:pt modelId="{1D196539-EFBA-4C23-9830-2DAE7E7C6F21}" type="parTrans" cxnId="{4831B272-EC26-41B2-8437-8BE5BEA93359}">
      <dgm:prSet/>
      <dgm:spPr>
        <a:solidFill>
          <a:srgbClr val="7030A0"/>
        </a:solidFill>
        <a:ln>
          <a:solidFill>
            <a:srgbClr val="7030A0"/>
          </a:solidFill>
        </a:ln>
      </dgm:spPr>
      <dgm:t>
        <a:bodyPr/>
        <a:lstStyle/>
        <a:p>
          <a:endParaRPr lang="en-US"/>
        </a:p>
      </dgm:t>
    </dgm:pt>
    <dgm:pt modelId="{FACFDBE3-9C58-4694-9EA4-74FEF3916D8A}" type="sibTrans" cxnId="{4831B272-EC26-41B2-8437-8BE5BEA93359}">
      <dgm:prSet/>
      <dgm:spPr/>
      <dgm:t>
        <a:bodyPr/>
        <a:lstStyle/>
        <a:p>
          <a:endParaRPr lang="en-US"/>
        </a:p>
      </dgm:t>
    </dgm:pt>
    <dgm:pt modelId="{DAB0AD06-BD8B-4B6F-965E-A1DFC5CE05D8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Neighborhood Demographics</a:t>
          </a:r>
          <a:endParaRPr lang="en-US" dirty="0"/>
        </a:p>
      </dgm:t>
    </dgm:pt>
    <dgm:pt modelId="{0857A139-FD9F-4348-8D34-9A6DD4514671}" type="parTrans" cxnId="{8896AE3A-3448-4B76-8214-F67CDF4A7500}">
      <dgm:prSet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endParaRPr lang="en-US"/>
        </a:p>
      </dgm:t>
    </dgm:pt>
    <dgm:pt modelId="{13FB6455-0362-421C-BB41-9DF7BD6867A5}" type="sibTrans" cxnId="{8896AE3A-3448-4B76-8214-F67CDF4A7500}">
      <dgm:prSet/>
      <dgm:spPr/>
      <dgm:t>
        <a:bodyPr/>
        <a:lstStyle/>
        <a:p>
          <a:endParaRPr lang="en-US"/>
        </a:p>
      </dgm:t>
    </dgm:pt>
    <dgm:pt modelId="{E054B364-FD3F-45BE-AA0B-67D830190E8E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 smtClean="0"/>
            <a:t>School </a:t>
          </a:r>
        </a:p>
        <a:p>
          <a:r>
            <a:rPr lang="en-US" dirty="0" smtClean="0"/>
            <a:t>Quality</a:t>
          </a:r>
          <a:endParaRPr lang="en-US" dirty="0"/>
        </a:p>
      </dgm:t>
    </dgm:pt>
    <dgm:pt modelId="{534D687D-0B69-4E86-B937-7959EBD9B392}" type="parTrans" cxnId="{F21A05E6-E544-41B3-ADFB-5CC4AA81154E}">
      <dgm:prSet/>
      <dgm:spPr>
        <a:solidFill>
          <a:srgbClr val="002060"/>
        </a:solidFill>
        <a:ln>
          <a:solidFill>
            <a:srgbClr val="002060"/>
          </a:solidFill>
        </a:ln>
      </dgm:spPr>
      <dgm:t>
        <a:bodyPr/>
        <a:lstStyle/>
        <a:p>
          <a:endParaRPr lang="en-US"/>
        </a:p>
      </dgm:t>
    </dgm:pt>
    <dgm:pt modelId="{4E906820-90C2-485B-A640-FCB822B4AA4D}" type="sibTrans" cxnId="{F21A05E6-E544-41B3-ADFB-5CC4AA81154E}">
      <dgm:prSet/>
      <dgm:spPr/>
      <dgm:t>
        <a:bodyPr/>
        <a:lstStyle/>
        <a:p>
          <a:endParaRPr lang="en-US"/>
        </a:p>
      </dgm:t>
    </dgm:pt>
    <dgm:pt modelId="{4AEA3CE3-4B6B-456E-AB74-680E267F472C}" type="pres">
      <dgm:prSet presAssocID="{356C15C9-7C68-4F90-B0C9-DA37B96DAEA5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85FCE54-9200-4C86-8A10-3DF1758EBC8B}" type="pres">
      <dgm:prSet presAssocID="{6EE618DB-95FC-45D4-9E66-8DFCCE55136A}" presName="centerShape" presStyleLbl="node0" presStyleIdx="0" presStyleCnt="1"/>
      <dgm:spPr/>
      <dgm:t>
        <a:bodyPr/>
        <a:lstStyle/>
        <a:p>
          <a:endParaRPr lang="en-US"/>
        </a:p>
      </dgm:t>
    </dgm:pt>
    <dgm:pt modelId="{97B016C9-0546-49D3-9140-FB5738EFBBBA}" type="pres">
      <dgm:prSet presAssocID="{1D196539-EFBA-4C23-9830-2DAE7E7C6F21}" presName="parTrans" presStyleLbl="bgSibTrans2D1" presStyleIdx="0" presStyleCnt="3" custScaleX="31637" custLinFactNeighborX="28073" custLinFactNeighborY="72244"/>
      <dgm:spPr/>
      <dgm:t>
        <a:bodyPr/>
        <a:lstStyle/>
        <a:p>
          <a:endParaRPr lang="en-US"/>
        </a:p>
      </dgm:t>
    </dgm:pt>
    <dgm:pt modelId="{84307135-D8BB-4757-BE7C-17363D52B70D}" type="pres">
      <dgm:prSet presAssocID="{41B9FB5A-5F4E-4D64-919E-C64466C7F795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E3F3A8-861E-4B62-A5E1-44284209AD83}" type="pres">
      <dgm:prSet presAssocID="{0857A139-FD9F-4348-8D34-9A6DD4514671}" presName="parTrans" presStyleLbl="bgSibTrans2D1" presStyleIdx="1" presStyleCnt="3" custScaleX="49530" custLinFactNeighborY="73857"/>
      <dgm:spPr/>
      <dgm:t>
        <a:bodyPr/>
        <a:lstStyle/>
        <a:p>
          <a:endParaRPr lang="en-US"/>
        </a:p>
      </dgm:t>
    </dgm:pt>
    <dgm:pt modelId="{27E21B9F-19CF-4B84-98B0-FDE22722FB0C}" type="pres">
      <dgm:prSet presAssocID="{DAB0AD06-BD8B-4B6F-965E-A1DFC5CE05D8}" presName="node" presStyleLbl="node1" presStyleIdx="1" presStyleCnt="3" custRadScaleRad="9413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A20C7A-D780-4712-A6B0-352CB2E777FF}" type="pres">
      <dgm:prSet presAssocID="{534D687D-0B69-4E86-B937-7959EBD9B392}" presName="parTrans" presStyleLbl="bgSibTrans2D1" presStyleIdx="2" presStyleCnt="3" custScaleX="28765" custLinFactNeighborX="-27699" custLinFactNeighborY="60087"/>
      <dgm:spPr/>
      <dgm:t>
        <a:bodyPr/>
        <a:lstStyle/>
        <a:p>
          <a:endParaRPr lang="en-US"/>
        </a:p>
      </dgm:t>
    </dgm:pt>
    <dgm:pt modelId="{C9A049E6-6917-4472-A44F-76AC087DAFD5}" type="pres">
      <dgm:prSet presAssocID="{E054B364-FD3F-45BE-AA0B-67D830190E8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CC44E23-78D9-41B9-A845-120148A6EF7A}" type="presOf" srcId="{E054B364-FD3F-45BE-AA0B-67D830190E8E}" destId="{C9A049E6-6917-4472-A44F-76AC087DAFD5}" srcOrd="0" destOrd="0" presId="urn:microsoft.com/office/officeart/2005/8/layout/radial4"/>
    <dgm:cxn modelId="{14937DDE-D826-41E7-B7FD-4AEE8443AF02}" srcId="{356C15C9-7C68-4F90-B0C9-DA37B96DAEA5}" destId="{6EE618DB-95FC-45D4-9E66-8DFCCE55136A}" srcOrd="0" destOrd="0" parTransId="{EC3E7847-0354-4F21-8F77-D64A3FE288A9}" sibTransId="{2CF44F53-6C9D-4454-8B97-7A7D540AB486}"/>
    <dgm:cxn modelId="{6B4A82C1-9594-4E17-B2C7-CEAAFA36CEB8}" type="presOf" srcId="{DAB0AD06-BD8B-4B6F-965E-A1DFC5CE05D8}" destId="{27E21B9F-19CF-4B84-98B0-FDE22722FB0C}" srcOrd="0" destOrd="0" presId="urn:microsoft.com/office/officeart/2005/8/layout/radial4"/>
    <dgm:cxn modelId="{6A2AC2E3-0FE9-4F55-927F-4C96254CA406}" type="presOf" srcId="{1D196539-EFBA-4C23-9830-2DAE7E7C6F21}" destId="{97B016C9-0546-49D3-9140-FB5738EFBBBA}" srcOrd="0" destOrd="0" presId="urn:microsoft.com/office/officeart/2005/8/layout/radial4"/>
    <dgm:cxn modelId="{1587F508-3DDA-4400-ADA9-1FA05FB013BA}" type="presOf" srcId="{0857A139-FD9F-4348-8D34-9A6DD4514671}" destId="{D3E3F3A8-861E-4B62-A5E1-44284209AD83}" srcOrd="0" destOrd="0" presId="urn:microsoft.com/office/officeart/2005/8/layout/radial4"/>
    <dgm:cxn modelId="{3468DB9D-743C-4E4E-BC79-637E96AF9BD2}" type="presOf" srcId="{6EE618DB-95FC-45D4-9E66-8DFCCE55136A}" destId="{685FCE54-9200-4C86-8A10-3DF1758EBC8B}" srcOrd="0" destOrd="0" presId="urn:microsoft.com/office/officeart/2005/8/layout/radial4"/>
    <dgm:cxn modelId="{F21A05E6-E544-41B3-ADFB-5CC4AA81154E}" srcId="{6EE618DB-95FC-45D4-9E66-8DFCCE55136A}" destId="{E054B364-FD3F-45BE-AA0B-67D830190E8E}" srcOrd="2" destOrd="0" parTransId="{534D687D-0B69-4E86-B937-7959EBD9B392}" sibTransId="{4E906820-90C2-485B-A640-FCB822B4AA4D}"/>
    <dgm:cxn modelId="{4831B272-EC26-41B2-8437-8BE5BEA93359}" srcId="{6EE618DB-95FC-45D4-9E66-8DFCCE55136A}" destId="{41B9FB5A-5F4E-4D64-919E-C64466C7F795}" srcOrd="0" destOrd="0" parTransId="{1D196539-EFBA-4C23-9830-2DAE7E7C6F21}" sibTransId="{FACFDBE3-9C58-4694-9EA4-74FEF3916D8A}"/>
    <dgm:cxn modelId="{7C0EF7FA-D46D-49D5-B025-24B2F32C0D28}" type="presOf" srcId="{534D687D-0B69-4E86-B937-7959EBD9B392}" destId="{87A20C7A-D780-4712-A6B0-352CB2E777FF}" srcOrd="0" destOrd="0" presId="urn:microsoft.com/office/officeart/2005/8/layout/radial4"/>
    <dgm:cxn modelId="{92B9DBA2-7659-4F1C-8AC6-E586B579DC68}" type="presOf" srcId="{356C15C9-7C68-4F90-B0C9-DA37B96DAEA5}" destId="{4AEA3CE3-4B6B-456E-AB74-680E267F472C}" srcOrd="0" destOrd="0" presId="urn:microsoft.com/office/officeart/2005/8/layout/radial4"/>
    <dgm:cxn modelId="{237F37AD-3070-4E0D-815A-BB88B700B198}" type="presOf" srcId="{41B9FB5A-5F4E-4D64-919E-C64466C7F795}" destId="{84307135-D8BB-4757-BE7C-17363D52B70D}" srcOrd="0" destOrd="0" presId="urn:microsoft.com/office/officeart/2005/8/layout/radial4"/>
    <dgm:cxn modelId="{8896AE3A-3448-4B76-8214-F67CDF4A7500}" srcId="{6EE618DB-95FC-45D4-9E66-8DFCCE55136A}" destId="{DAB0AD06-BD8B-4B6F-965E-A1DFC5CE05D8}" srcOrd="1" destOrd="0" parTransId="{0857A139-FD9F-4348-8D34-9A6DD4514671}" sibTransId="{13FB6455-0362-421C-BB41-9DF7BD6867A5}"/>
    <dgm:cxn modelId="{2115F730-6736-4AA9-B2BC-E798E7C9C393}" type="presParOf" srcId="{4AEA3CE3-4B6B-456E-AB74-680E267F472C}" destId="{685FCE54-9200-4C86-8A10-3DF1758EBC8B}" srcOrd="0" destOrd="0" presId="urn:microsoft.com/office/officeart/2005/8/layout/radial4"/>
    <dgm:cxn modelId="{3D51CA03-E839-41A4-9AEC-4DF20485A056}" type="presParOf" srcId="{4AEA3CE3-4B6B-456E-AB74-680E267F472C}" destId="{97B016C9-0546-49D3-9140-FB5738EFBBBA}" srcOrd="1" destOrd="0" presId="urn:microsoft.com/office/officeart/2005/8/layout/radial4"/>
    <dgm:cxn modelId="{D9068B88-AD38-417C-BA10-ECEEADC20103}" type="presParOf" srcId="{4AEA3CE3-4B6B-456E-AB74-680E267F472C}" destId="{84307135-D8BB-4757-BE7C-17363D52B70D}" srcOrd="2" destOrd="0" presId="urn:microsoft.com/office/officeart/2005/8/layout/radial4"/>
    <dgm:cxn modelId="{BF7D826A-D53C-49C7-83F7-BB29824032E7}" type="presParOf" srcId="{4AEA3CE3-4B6B-456E-AB74-680E267F472C}" destId="{D3E3F3A8-861E-4B62-A5E1-44284209AD83}" srcOrd="3" destOrd="0" presId="urn:microsoft.com/office/officeart/2005/8/layout/radial4"/>
    <dgm:cxn modelId="{7F63450D-B52E-49A4-8F27-0481FC0B873C}" type="presParOf" srcId="{4AEA3CE3-4B6B-456E-AB74-680E267F472C}" destId="{27E21B9F-19CF-4B84-98B0-FDE22722FB0C}" srcOrd="4" destOrd="0" presId="urn:microsoft.com/office/officeart/2005/8/layout/radial4"/>
    <dgm:cxn modelId="{11776807-4786-4137-A370-64A9859DC695}" type="presParOf" srcId="{4AEA3CE3-4B6B-456E-AB74-680E267F472C}" destId="{87A20C7A-D780-4712-A6B0-352CB2E777FF}" srcOrd="5" destOrd="0" presId="urn:microsoft.com/office/officeart/2005/8/layout/radial4"/>
    <dgm:cxn modelId="{C394ADFC-7333-4E0E-B293-CAA1305AC76A}" type="presParOf" srcId="{4AEA3CE3-4B6B-456E-AB74-680E267F472C}" destId="{C9A049E6-6917-4472-A44F-76AC087DAFD5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6C15C9-7C68-4F90-B0C9-DA37B96DAEA5}" type="doc">
      <dgm:prSet loTypeId="urn:microsoft.com/office/officeart/2005/8/layout/radial4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E618DB-95FC-45D4-9E66-8DFCCE55136A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 smtClean="0"/>
            <a:t>Housing Values</a:t>
          </a:r>
          <a:endParaRPr lang="en-US" dirty="0"/>
        </a:p>
      </dgm:t>
    </dgm:pt>
    <dgm:pt modelId="{EC3E7847-0354-4F21-8F77-D64A3FE288A9}" type="parTrans" cxnId="{14937DDE-D826-41E7-B7FD-4AEE8443AF02}">
      <dgm:prSet/>
      <dgm:spPr/>
      <dgm:t>
        <a:bodyPr/>
        <a:lstStyle/>
        <a:p>
          <a:endParaRPr lang="en-US"/>
        </a:p>
      </dgm:t>
    </dgm:pt>
    <dgm:pt modelId="{2CF44F53-6C9D-4454-8B97-7A7D540AB486}" type="sibTrans" cxnId="{14937DDE-D826-41E7-B7FD-4AEE8443AF02}">
      <dgm:prSet/>
      <dgm:spPr/>
      <dgm:t>
        <a:bodyPr/>
        <a:lstStyle/>
        <a:p>
          <a:endParaRPr lang="en-US"/>
        </a:p>
      </dgm:t>
    </dgm:pt>
    <dgm:pt modelId="{41B9FB5A-5F4E-4D64-919E-C64466C7F795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 smtClean="0"/>
            <a:t>Housing</a:t>
          </a:r>
        </a:p>
        <a:p>
          <a:r>
            <a:rPr lang="en-US" dirty="0" smtClean="0"/>
            <a:t>Area</a:t>
          </a:r>
          <a:endParaRPr lang="en-US" dirty="0"/>
        </a:p>
      </dgm:t>
    </dgm:pt>
    <dgm:pt modelId="{1D196539-EFBA-4C23-9830-2DAE7E7C6F21}" type="parTrans" cxnId="{4831B272-EC26-41B2-8437-8BE5BEA93359}">
      <dgm:prSet/>
      <dgm:spPr>
        <a:solidFill>
          <a:srgbClr val="7030A0"/>
        </a:solidFill>
        <a:ln>
          <a:solidFill>
            <a:srgbClr val="7030A0"/>
          </a:solidFill>
        </a:ln>
      </dgm:spPr>
      <dgm:t>
        <a:bodyPr/>
        <a:lstStyle/>
        <a:p>
          <a:endParaRPr lang="en-US"/>
        </a:p>
      </dgm:t>
    </dgm:pt>
    <dgm:pt modelId="{FACFDBE3-9C58-4694-9EA4-74FEF3916D8A}" type="sibTrans" cxnId="{4831B272-EC26-41B2-8437-8BE5BEA93359}">
      <dgm:prSet/>
      <dgm:spPr/>
      <dgm:t>
        <a:bodyPr/>
        <a:lstStyle/>
        <a:p>
          <a:endParaRPr lang="en-US"/>
        </a:p>
      </dgm:t>
    </dgm:pt>
    <dgm:pt modelId="{DAB0AD06-BD8B-4B6F-965E-A1DFC5CE05D8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Neighborhood Demographics</a:t>
          </a:r>
          <a:endParaRPr lang="en-US" dirty="0"/>
        </a:p>
      </dgm:t>
    </dgm:pt>
    <dgm:pt modelId="{0857A139-FD9F-4348-8D34-9A6DD4514671}" type="parTrans" cxnId="{8896AE3A-3448-4B76-8214-F67CDF4A7500}">
      <dgm:prSet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endParaRPr lang="en-US"/>
        </a:p>
      </dgm:t>
    </dgm:pt>
    <dgm:pt modelId="{13FB6455-0362-421C-BB41-9DF7BD6867A5}" type="sibTrans" cxnId="{8896AE3A-3448-4B76-8214-F67CDF4A7500}">
      <dgm:prSet/>
      <dgm:spPr/>
      <dgm:t>
        <a:bodyPr/>
        <a:lstStyle/>
        <a:p>
          <a:endParaRPr lang="en-US"/>
        </a:p>
      </dgm:t>
    </dgm:pt>
    <dgm:pt modelId="{E054B364-FD3F-45BE-AA0B-67D830190E8E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 smtClean="0"/>
            <a:t>School </a:t>
          </a:r>
        </a:p>
        <a:p>
          <a:r>
            <a:rPr lang="en-US" dirty="0" smtClean="0"/>
            <a:t>Quality</a:t>
          </a:r>
          <a:endParaRPr lang="en-US" dirty="0"/>
        </a:p>
      </dgm:t>
    </dgm:pt>
    <dgm:pt modelId="{534D687D-0B69-4E86-B937-7959EBD9B392}" type="parTrans" cxnId="{F21A05E6-E544-41B3-ADFB-5CC4AA81154E}">
      <dgm:prSet/>
      <dgm:spPr>
        <a:solidFill>
          <a:srgbClr val="002060"/>
        </a:solidFill>
        <a:ln>
          <a:solidFill>
            <a:srgbClr val="002060"/>
          </a:solidFill>
        </a:ln>
      </dgm:spPr>
      <dgm:t>
        <a:bodyPr/>
        <a:lstStyle/>
        <a:p>
          <a:endParaRPr lang="en-US"/>
        </a:p>
      </dgm:t>
    </dgm:pt>
    <dgm:pt modelId="{4E906820-90C2-485B-A640-FCB822B4AA4D}" type="sibTrans" cxnId="{F21A05E6-E544-41B3-ADFB-5CC4AA81154E}">
      <dgm:prSet/>
      <dgm:spPr/>
      <dgm:t>
        <a:bodyPr/>
        <a:lstStyle/>
        <a:p>
          <a:endParaRPr lang="en-US"/>
        </a:p>
      </dgm:t>
    </dgm:pt>
    <dgm:pt modelId="{4AEA3CE3-4B6B-456E-AB74-680E267F472C}" type="pres">
      <dgm:prSet presAssocID="{356C15C9-7C68-4F90-B0C9-DA37B96DAEA5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85FCE54-9200-4C86-8A10-3DF1758EBC8B}" type="pres">
      <dgm:prSet presAssocID="{6EE618DB-95FC-45D4-9E66-8DFCCE55136A}" presName="centerShape" presStyleLbl="node0" presStyleIdx="0" presStyleCnt="1"/>
      <dgm:spPr/>
      <dgm:t>
        <a:bodyPr/>
        <a:lstStyle/>
        <a:p>
          <a:endParaRPr lang="en-US"/>
        </a:p>
      </dgm:t>
    </dgm:pt>
    <dgm:pt modelId="{97B016C9-0546-49D3-9140-FB5738EFBBBA}" type="pres">
      <dgm:prSet presAssocID="{1D196539-EFBA-4C23-9830-2DAE7E7C6F21}" presName="parTrans" presStyleLbl="bgSibTrans2D1" presStyleIdx="0" presStyleCnt="3" custScaleX="39535" custLinFactNeighborX="25703" custLinFactNeighborY="70720"/>
      <dgm:spPr/>
      <dgm:t>
        <a:bodyPr/>
        <a:lstStyle/>
        <a:p>
          <a:endParaRPr lang="en-US"/>
        </a:p>
      </dgm:t>
    </dgm:pt>
    <dgm:pt modelId="{84307135-D8BB-4757-BE7C-17363D52B70D}" type="pres">
      <dgm:prSet presAssocID="{41B9FB5A-5F4E-4D64-919E-C64466C7F795}" presName="node" presStyleLbl="node1" presStyleIdx="0" presStyleCnt="3" custRadScaleRad="111355" custRadScaleInc="-66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E3F3A8-861E-4B62-A5E1-44284209AD83}" type="pres">
      <dgm:prSet presAssocID="{0857A139-FD9F-4348-8D34-9A6DD4514671}" presName="parTrans" presStyleLbl="bgSibTrans2D1" presStyleIdx="1" presStyleCnt="3" custScaleX="49172" custLinFactNeighborY="76195"/>
      <dgm:spPr/>
      <dgm:t>
        <a:bodyPr/>
        <a:lstStyle/>
        <a:p>
          <a:endParaRPr lang="en-US"/>
        </a:p>
      </dgm:t>
    </dgm:pt>
    <dgm:pt modelId="{27E21B9F-19CF-4B84-98B0-FDE22722FB0C}" type="pres">
      <dgm:prSet presAssocID="{DAB0AD06-BD8B-4B6F-965E-A1DFC5CE05D8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A20C7A-D780-4712-A6B0-352CB2E777FF}" type="pres">
      <dgm:prSet presAssocID="{534D687D-0B69-4E86-B937-7959EBD9B392}" presName="parTrans" presStyleLbl="bgSibTrans2D1" presStyleIdx="2" presStyleCnt="3" custScaleX="41341" custLinFactNeighborX="-23364" custLinFactNeighborY="74436" custRadScaleRad="41267"/>
      <dgm:spPr/>
      <dgm:t>
        <a:bodyPr/>
        <a:lstStyle/>
        <a:p>
          <a:endParaRPr lang="en-US"/>
        </a:p>
      </dgm:t>
    </dgm:pt>
    <dgm:pt modelId="{C9A049E6-6917-4472-A44F-76AC087DAFD5}" type="pres">
      <dgm:prSet presAssocID="{E054B364-FD3F-45BE-AA0B-67D830190E8E}" presName="node" presStyleLbl="node1" presStyleIdx="2" presStyleCnt="3" custRadScaleRad="111355" custRadScaleInc="66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17EC6BB-0817-4129-8F78-6F0E93F5DA8C}" type="presOf" srcId="{356C15C9-7C68-4F90-B0C9-DA37B96DAEA5}" destId="{4AEA3CE3-4B6B-456E-AB74-680E267F472C}" srcOrd="0" destOrd="0" presId="urn:microsoft.com/office/officeart/2005/8/layout/radial4"/>
    <dgm:cxn modelId="{DACB6846-A0F0-4BF1-8101-C5BAEF5C0FCF}" type="presOf" srcId="{1D196539-EFBA-4C23-9830-2DAE7E7C6F21}" destId="{97B016C9-0546-49D3-9140-FB5738EFBBBA}" srcOrd="0" destOrd="0" presId="urn:microsoft.com/office/officeart/2005/8/layout/radial4"/>
    <dgm:cxn modelId="{14937DDE-D826-41E7-B7FD-4AEE8443AF02}" srcId="{356C15C9-7C68-4F90-B0C9-DA37B96DAEA5}" destId="{6EE618DB-95FC-45D4-9E66-8DFCCE55136A}" srcOrd="0" destOrd="0" parTransId="{EC3E7847-0354-4F21-8F77-D64A3FE288A9}" sibTransId="{2CF44F53-6C9D-4454-8B97-7A7D540AB486}"/>
    <dgm:cxn modelId="{758A87EE-D436-4E91-B964-976EC0F7A884}" type="presOf" srcId="{0857A139-FD9F-4348-8D34-9A6DD4514671}" destId="{D3E3F3A8-861E-4B62-A5E1-44284209AD83}" srcOrd="0" destOrd="0" presId="urn:microsoft.com/office/officeart/2005/8/layout/radial4"/>
    <dgm:cxn modelId="{8CACE65B-F36C-4D4E-89D6-5192828422C8}" type="presOf" srcId="{6EE618DB-95FC-45D4-9E66-8DFCCE55136A}" destId="{685FCE54-9200-4C86-8A10-3DF1758EBC8B}" srcOrd="0" destOrd="0" presId="urn:microsoft.com/office/officeart/2005/8/layout/radial4"/>
    <dgm:cxn modelId="{4904E058-A826-49EA-A244-C332C07A9801}" type="presOf" srcId="{41B9FB5A-5F4E-4D64-919E-C64466C7F795}" destId="{84307135-D8BB-4757-BE7C-17363D52B70D}" srcOrd="0" destOrd="0" presId="urn:microsoft.com/office/officeart/2005/8/layout/radial4"/>
    <dgm:cxn modelId="{F21A05E6-E544-41B3-ADFB-5CC4AA81154E}" srcId="{6EE618DB-95FC-45D4-9E66-8DFCCE55136A}" destId="{E054B364-FD3F-45BE-AA0B-67D830190E8E}" srcOrd="2" destOrd="0" parTransId="{534D687D-0B69-4E86-B937-7959EBD9B392}" sibTransId="{4E906820-90C2-485B-A640-FCB822B4AA4D}"/>
    <dgm:cxn modelId="{4831B272-EC26-41B2-8437-8BE5BEA93359}" srcId="{6EE618DB-95FC-45D4-9E66-8DFCCE55136A}" destId="{41B9FB5A-5F4E-4D64-919E-C64466C7F795}" srcOrd="0" destOrd="0" parTransId="{1D196539-EFBA-4C23-9830-2DAE7E7C6F21}" sibTransId="{FACFDBE3-9C58-4694-9EA4-74FEF3916D8A}"/>
    <dgm:cxn modelId="{AD1C65A9-D43B-4A86-8846-9A6496BAB282}" type="presOf" srcId="{E054B364-FD3F-45BE-AA0B-67D830190E8E}" destId="{C9A049E6-6917-4472-A44F-76AC087DAFD5}" srcOrd="0" destOrd="0" presId="urn:microsoft.com/office/officeart/2005/8/layout/radial4"/>
    <dgm:cxn modelId="{AC7BC163-6D6E-4D63-875A-5D7FB41633A2}" type="presOf" srcId="{534D687D-0B69-4E86-B937-7959EBD9B392}" destId="{87A20C7A-D780-4712-A6B0-352CB2E777FF}" srcOrd="0" destOrd="0" presId="urn:microsoft.com/office/officeart/2005/8/layout/radial4"/>
    <dgm:cxn modelId="{90385614-1468-4952-9EE9-AAF2035C4FFC}" type="presOf" srcId="{DAB0AD06-BD8B-4B6F-965E-A1DFC5CE05D8}" destId="{27E21B9F-19CF-4B84-98B0-FDE22722FB0C}" srcOrd="0" destOrd="0" presId="urn:microsoft.com/office/officeart/2005/8/layout/radial4"/>
    <dgm:cxn modelId="{8896AE3A-3448-4B76-8214-F67CDF4A7500}" srcId="{6EE618DB-95FC-45D4-9E66-8DFCCE55136A}" destId="{DAB0AD06-BD8B-4B6F-965E-A1DFC5CE05D8}" srcOrd="1" destOrd="0" parTransId="{0857A139-FD9F-4348-8D34-9A6DD4514671}" sibTransId="{13FB6455-0362-421C-BB41-9DF7BD6867A5}"/>
    <dgm:cxn modelId="{A889A1DB-CEB1-4D94-80EA-5251698EA99C}" type="presParOf" srcId="{4AEA3CE3-4B6B-456E-AB74-680E267F472C}" destId="{685FCE54-9200-4C86-8A10-3DF1758EBC8B}" srcOrd="0" destOrd="0" presId="urn:microsoft.com/office/officeart/2005/8/layout/radial4"/>
    <dgm:cxn modelId="{A949936D-C449-4E1B-807D-EE84149E270F}" type="presParOf" srcId="{4AEA3CE3-4B6B-456E-AB74-680E267F472C}" destId="{97B016C9-0546-49D3-9140-FB5738EFBBBA}" srcOrd="1" destOrd="0" presId="urn:microsoft.com/office/officeart/2005/8/layout/radial4"/>
    <dgm:cxn modelId="{B12A84F8-FDB7-49F7-AE58-883DC6D444C2}" type="presParOf" srcId="{4AEA3CE3-4B6B-456E-AB74-680E267F472C}" destId="{84307135-D8BB-4757-BE7C-17363D52B70D}" srcOrd="2" destOrd="0" presId="urn:microsoft.com/office/officeart/2005/8/layout/radial4"/>
    <dgm:cxn modelId="{79F9DFB3-3F21-42C4-B111-9D18DE352E7E}" type="presParOf" srcId="{4AEA3CE3-4B6B-456E-AB74-680E267F472C}" destId="{D3E3F3A8-861E-4B62-A5E1-44284209AD83}" srcOrd="3" destOrd="0" presId="urn:microsoft.com/office/officeart/2005/8/layout/radial4"/>
    <dgm:cxn modelId="{99197D99-9702-4205-8A69-CEBBEFE26E32}" type="presParOf" srcId="{4AEA3CE3-4B6B-456E-AB74-680E267F472C}" destId="{27E21B9F-19CF-4B84-98B0-FDE22722FB0C}" srcOrd="4" destOrd="0" presId="urn:microsoft.com/office/officeart/2005/8/layout/radial4"/>
    <dgm:cxn modelId="{398AB73D-6674-449B-9A75-F114DD27DDE7}" type="presParOf" srcId="{4AEA3CE3-4B6B-456E-AB74-680E267F472C}" destId="{87A20C7A-D780-4712-A6B0-352CB2E777FF}" srcOrd="5" destOrd="0" presId="urn:microsoft.com/office/officeart/2005/8/layout/radial4"/>
    <dgm:cxn modelId="{10D7899B-9AFB-4EC5-A65A-47BF5DC3CA00}" type="presParOf" srcId="{4AEA3CE3-4B6B-456E-AB74-680E267F472C}" destId="{C9A049E6-6917-4472-A44F-76AC087DAFD5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6C15C9-7C68-4F90-B0C9-DA37B96DAEA5}" type="doc">
      <dgm:prSet loTypeId="urn:microsoft.com/office/officeart/2005/8/layout/radial4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E618DB-95FC-45D4-9E66-8DFCCE55136A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 smtClean="0"/>
            <a:t>Housing Values</a:t>
          </a:r>
          <a:endParaRPr lang="en-US" dirty="0"/>
        </a:p>
      </dgm:t>
    </dgm:pt>
    <dgm:pt modelId="{EC3E7847-0354-4F21-8F77-D64A3FE288A9}" type="parTrans" cxnId="{14937DDE-D826-41E7-B7FD-4AEE8443AF02}">
      <dgm:prSet/>
      <dgm:spPr/>
      <dgm:t>
        <a:bodyPr/>
        <a:lstStyle/>
        <a:p>
          <a:endParaRPr lang="en-US"/>
        </a:p>
      </dgm:t>
    </dgm:pt>
    <dgm:pt modelId="{2CF44F53-6C9D-4454-8B97-7A7D540AB486}" type="sibTrans" cxnId="{14937DDE-D826-41E7-B7FD-4AEE8443AF02}">
      <dgm:prSet/>
      <dgm:spPr/>
      <dgm:t>
        <a:bodyPr/>
        <a:lstStyle/>
        <a:p>
          <a:endParaRPr lang="en-US"/>
        </a:p>
      </dgm:t>
    </dgm:pt>
    <dgm:pt modelId="{41B9FB5A-5F4E-4D64-919E-C64466C7F795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 smtClean="0"/>
            <a:t>Vacancies</a:t>
          </a:r>
        </a:p>
        <a:p>
          <a:r>
            <a:rPr lang="en-US" dirty="0" smtClean="0"/>
            <a:t>Poverty Rate</a:t>
          </a:r>
          <a:endParaRPr lang="en-US" dirty="0"/>
        </a:p>
      </dgm:t>
    </dgm:pt>
    <dgm:pt modelId="{1D196539-EFBA-4C23-9830-2DAE7E7C6F21}" type="parTrans" cxnId="{4831B272-EC26-41B2-8437-8BE5BEA93359}">
      <dgm:prSet/>
      <dgm:spPr>
        <a:solidFill>
          <a:srgbClr val="7030A0"/>
        </a:solidFill>
        <a:ln>
          <a:solidFill>
            <a:srgbClr val="7030A0"/>
          </a:solidFill>
        </a:ln>
      </dgm:spPr>
      <dgm:t>
        <a:bodyPr/>
        <a:lstStyle/>
        <a:p>
          <a:endParaRPr lang="en-US"/>
        </a:p>
      </dgm:t>
    </dgm:pt>
    <dgm:pt modelId="{FACFDBE3-9C58-4694-9EA4-74FEF3916D8A}" type="sibTrans" cxnId="{4831B272-EC26-41B2-8437-8BE5BEA93359}">
      <dgm:prSet/>
      <dgm:spPr/>
      <dgm:t>
        <a:bodyPr/>
        <a:lstStyle/>
        <a:p>
          <a:endParaRPr lang="en-US"/>
        </a:p>
      </dgm:t>
    </dgm:pt>
    <dgm:pt modelId="{DAB0AD06-BD8B-4B6F-965E-A1DFC5CE05D8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Age/income</a:t>
          </a:r>
        </a:p>
        <a:p>
          <a:r>
            <a:rPr lang="en-US" dirty="0" smtClean="0"/>
            <a:t>Education</a:t>
          </a:r>
        </a:p>
        <a:p>
          <a:r>
            <a:rPr lang="en-US" dirty="0" smtClean="0"/>
            <a:t>Families</a:t>
          </a:r>
        </a:p>
      </dgm:t>
    </dgm:pt>
    <dgm:pt modelId="{0857A139-FD9F-4348-8D34-9A6DD4514671}" type="parTrans" cxnId="{8896AE3A-3448-4B76-8214-F67CDF4A7500}">
      <dgm:prSet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endParaRPr lang="en-US"/>
        </a:p>
      </dgm:t>
    </dgm:pt>
    <dgm:pt modelId="{13FB6455-0362-421C-BB41-9DF7BD6867A5}" type="sibTrans" cxnId="{8896AE3A-3448-4B76-8214-F67CDF4A7500}">
      <dgm:prSet/>
      <dgm:spPr/>
      <dgm:t>
        <a:bodyPr/>
        <a:lstStyle/>
        <a:p>
          <a:endParaRPr lang="en-US"/>
        </a:p>
      </dgm:t>
    </dgm:pt>
    <dgm:pt modelId="{E054B364-FD3F-45BE-AA0B-67D830190E8E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 smtClean="0"/>
            <a:t>District Rank,</a:t>
          </a:r>
        </a:p>
        <a:p>
          <a:r>
            <a:rPr lang="en-US" dirty="0" smtClean="0"/>
            <a:t>Statewide</a:t>
          </a:r>
        </a:p>
      </dgm:t>
    </dgm:pt>
    <dgm:pt modelId="{534D687D-0B69-4E86-B937-7959EBD9B392}" type="parTrans" cxnId="{F21A05E6-E544-41B3-ADFB-5CC4AA81154E}">
      <dgm:prSet/>
      <dgm:spPr>
        <a:solidFill>
          <a:srgbClr val="002060"/>
        </a:solidFill>
        <a:ln>
          <a:solidFill>
            <a:srgbClr val="002060"/>
          </a:solidFill>
        </a:ln>
      </dgm:spPr>
      <dgm:t>
        <a:bodyPr/>
        <a:lstStyle/>
        <a:p>
          <a:endParaRPr lang="en-US"/>
        </a:p>
      </dgm:t>
    </dgm:pt>
    <dgm:pt modelId="{4E906820-90C2-485B-A640-FCB822B4AA4D}" type="sibTrans" cxnId="{F21A05E6-E544-41B3-ADFB-5CC4AA81154E}">
      <dgm:prSet/>
      <dgm:spPr/>
      <dgm:t>
        <a:bodyPr/>
        <a:lstStyle/>
        <a:p>
          <a:endParaRPr lang="en-US"/>
        </a:p>
      </dgm:t>
    </dgm:pt>
    <dgm:pt modelId="{4AEA3CE3-4B6B-456E-AB74-680E267F472C}" type="pres">
      <dgm:prSet presAssocID="{356C15C9-7C68-4F90-B0C9-DA37B96DAEA5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85FCE54-9200-4C86-8A10-3DF1758EBC8B}" type="pres">
      <dgm:prSet presAssocID="{6EE618DB-95FC-45D4-9E66-8DFCCE55136A}" presName="centerShape" presStyleLbl="node0" presStyleIdx="0" presStyleCnt="1"/>
      <dgm:spPr/>
      <dgm:t>
        <a:bodyPr/>
        <a:lstStyle/>
        <a:p>
          <a:endParaRPr lang="en-US"/>
        </a:p>
      </dgm:t>
    </dgm:pt>
    <dgm:pt modelId="{97B016C9-0546-49D3-9140-FB5738EFBBBA}" type="pres">
      <dgm:prSet presAssocID="{1D196539-EFBA-4C23-9830-2DAE7E7C6F21}" presName="parTrans" presStyleLbl="bgSibTrans2D1" presStyleIdx="0" presStyleCnt="3" custScaleX="39535" custLinFactNeighborX="25703" custLinFactNeighborY="70720"/>
      <dgm:spPr/>
      <dgm:t>
        <a:bodyPr/>
        <a:lstStyle/>
        <a:p>
          <a:endParaRPr lang="en-US"/>
        </a:p>
      </dgm:t>
    </dgm:pt>
    <dgm:pt modelId="{84307135-D8BB-4757-BE7C-17363D52B70D}" type="pres">
      <dgm:prSet presAssocID="{41B9FB5A-5F4E-4D64-919E-C64466C7F795}" presName="node" presStyleLbl="node1" presStyleIdx="0" presStyleCnt="3" custRadScaleRad="111355" custRadScaleInc="-66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E3F3A8-861E-4B62-A5E1-44284209AD83}" type="pres">
      <dgm:prSet presAssocID="{0857A139-FD9F-4348-8D34-9A6DD4514671}" presName="parTrans" presStyleLbl="bgSibTrans2D1" presStyleIdx="1" presStyleCnt="3" custScaleX="49172" custLinFactNeighborY="76195"/>
      <dgm:spPr/>
      <dgm:t>
        <a:bodyPr/>
        <a:lstStyle/>
        <a:p>
          <a:endParaRPr lang="en-US"/>
        </a:p>
      </dgm:t>
    </dgm:pt>
    <dgm:pt modelId="{27E21B9F-19CF-4B84-98B0-FDE22722FB0C}" type="pres">
      <dgm:prSet presAssocID="{DAB0AD06-BD8B-4B6F-965E-A1DFC5CE05D8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A20C7A-D780-4712-A6B0-352CB2E777FF}" type="pres">
      <dgm:prSet presAssocID="{534D687D-0B69-4E86-B937-7959EBD9B392}" presName="parTrans" presStyleLbl="bgSibTrans2D1" presStyleIdx="2" presStyleCnt="3" custScaleX="41341" custLinFactNeighborX="-23364" custLinFactNeighborY="74436" custRadScaleRad="41267"/>
      <dgm:spPr/>
      <dgm:t>
        <a:bodyPr/>
        <a:lstStyle/>
        <a:p>
          <a:endParaRPr lang="en-US"/>
        </a:p>
      </dgm:t>
    </dgm:pt>
    <dgm:pt modelId="{C9A049E6-6917-4472-A44F-76AC087DAFD5}" type="pres">
      <dgm:prSet presAssocID="{E054B364-FD3F-45BE-AA0B-67D830190E8E}" presName="node" presStyleLbl="node1" presStyleIdx="2" presStyleCnt="3" custRadScaleRad="111355" custRadScaleInc="66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64A9158-5A3B-42CA-912A-E745B5F845E9}" type="presOf" srcId="{41B9FB5A-5F4E-4D64-919E-C64466C7F795}" destId="{84307135-D8BB-4757-BE7C-17363D52B70D}" srcOrd="0" destOrd="0" presId="urn:microsoft.com/office/officeart/2005/8/layout/radial4"/>
    <dgm:cxn modelId="{5489AE0B-AF33-4E0C-83B9-15494D99066B}" type="presOf" srcId="{356C15C9-7C68-4F90-B0C9-DA37B96DAEA5}" destId="{4AEA3CE3-4B6B-456E-AB74-680E267F472C}" srcOrd="0" destOrd="0" presId="urn:microsoft.com/office/officeart/2005/8/layout/radial4"/>
    <dgm:cxn modelId="{14937DDE-D826-41E7-B7FD-4AEE8443AF02}" srcId="{356C15C9-7C68-4F90-B0C9-DA37B96DAEA5}" destId="{6EE618DB-95FC-45D4-9E66-8DFCCE55136A}" srcOrd="0" destOrd="0" parTransId="{EC3E7847-0354-4F21-8F77-D64A3FE288A9}" sibTransId="{2CF44F53-6C9D-4454-8B97-7A7D540AB486}"/>
    <dgm:cxn modelId="{C1AB6C39-7400-4E52-A2FF-E5FC16C0C2A2}" type="presOf" srcId="{E054B364-FD3F-45BE-AA0B-67D830190E8E}" destId="{C9A049E6-6917-4472-A44F-76AC087DAFD5}" srcOrd="0" destOrd="0" presId="urn:microsoft.com/office/officeart/2005/8/layout/radial4"/>
    <dgm:cxn modelId="{F21A05E6-E544-41B3-ADFB-5CC4AA81154E}" srcId="{6EE618DB-95FC-45D4-9E66-8DFCCE55136A}" destId="{E054B364-FD3F-45BE-AA0B-67D830190E8E}" srcOrd="2" destOrd="0" parTransId="{534D687D-0B69-4E86-B937-7959EBD9B392}" sibTransId="{4E906820-90C2-485B-A640-FCB822B4AA4D}"/>
    <dgm:cxn modelId="{9EE7EEC1-2072-46F9-A425-42C9FFF18FE9}" type="presOf" srcId="{0857A139-FD9F-4348-8D34-9A6DD4514671}" destId="{D3E3F3A8-861E-4B62-A5E1-44284209AD83}" srcOrd="0" destOrd="0" presId="urn:microsoft.com/office/officeart/2005/8/layout/radial4"/>
    <dgm:cxn modelId="{4831B272-EC26-41B2-8437-8BE5BEA93359}" srcId="{6EE618DB-95FC-45D4-9E66-8DFCCE55136A}" destId="{41B9FB5A-5F4E-4D64-919E-C64466C7F795}" srcOrd="0" destOrd="0" parTransId="{1D196539-EFBA-4C23-9830-2DAE7E7C6F21}" sibTransId="{FACFDBE3-9C58-4694-9EA4-74FEF3916D8A}"/>
    <dgm:cxn modelId="{D4F884B0-0FEC-4C12-8E2E-522524C8A458}" type="presOf" srcId="{1D196539-EFBA-4C23-9830-2DAE7E7C6F21}" destId="{97B016C9-0546-49D3-9140-FB5738EFBBBA}" srcOrd="0" destOrd="0" presId="urn:microsoft.com/office/officeart/2005/8/layout/radial4"/>
    <dgm:cxn modelId="{8EAE8F4B-5527-4EB4-9C35-FE5EB91C7C53}" type="presOf" srcId="{534D687D-0B69-4E86-B937-7959EBD9B392}" destId="{87A20C7A-D780-4712-A6B0-352CB2E777FF}" srcOrd="0" destOrd="0" presId="urn:microsoft.com/office/officeart/2005/8/layout/radial4"/>
    <dgm:cxn modelId="{8896AE3A-3448-4B76-8214-F67CDF4A7500}" srcId="{6EE618DB-95FC-45D4-9E66-8DFCCE55136A}" destId="{DAB0AD06-BD8B-4B6F-965E-A1DFC5CE05D8}" srcOrd="1" destOrd="0" parTransId="{0857A139-FD9F-4348-8D34-9A6DD4514671}" sibTransId="{13FB6455-0362-421C-BB41-9DF7BD6867A5}"/>
    <dgm:cxn modelId="{F6A91A5F-4394-44EC-9630-504C2D1ECB90}" type="presOf" srcId="{DAB0AD06-BD8B-4B6F-965E-A1DFC5CE05D8}" destId="{27E21B9F-19CF-4B84-98B0-FDE22722FB0C}" srcOrd="0" destOrd="0" presId="urn:microsoft.com/office/officeart/2005/8/layout/radial4"/>
    <dgm:cxn modelId="{53BBEA7C-312F-4EED-8CF4-AA52EDC35A21}" type="presOf" srcId="{6EE618DB-95FC-45D4-9E66-8DFCCE55136A}" destId="{685FCE54-9200-4C86-8A10-3DF1758EBC8B}" srcOrd="0" destOrd="0" presId="urn:microsoft.com/office/officeart/2005/8/layout/radial4"/>
    <dgm:cxn modelId="{63479AA6-0CA1-4546-9863-84CE6DB6ECF9}" type="presParOf" srcId="{4AEA3CE3-4B6B-456E-AB74-680E267F472C}" destId="{685FCE54-9200-4C86-8A10-3DF1758EBC8B}" srcOrd="0" destOrd="0" presId="urn:microsoft.com/office/officeart/2005/8/layout/radial4"/>
    <dgm:cxn modelId="{CF647A95-BD67-4033-9370-82DEF924178F}" type="presParOf" srcId="{4AEA3CE3-4B6B-456E-AB74-680E267F472C}" destId="{97B016C9-0546-49D3-9140-FB5738EFBBBA}" srcOrd="1" destOrd="0" presId="urn:microsoft.com/office/officeart/2005/8/layout/radial4"/>
    <dgm:cxn modelId="{47B64373-BB79-40EF-8209-9E0F75E7BEE4}" type="presParOf" srcId="{4AEA3CE3-4B6B-456E-AB74-680E267F472C}" destId="{84307135-D8BB-4757-BE7C-17363D52B70D}" srcOrd="2" destOrd="0" presId="urn:microsoft.com/office/officeart/2005/8/layout/radial4"/>
    <dgm:cxn modelId="{09736EB8-92C7-4D7A-8491-7C88FA150E3B}" type="presParOf" srcId="{4AEA3CE3-4B6B-456E-AB74-680E267F472C}" destId="{D3E3F3A8-861E-4B62-A5E1-44284209AD83}" srcOrd="3" destOrd="0" presId="urn:microsoft.com/office/officeart/2005/8/layout/radial4"/>
    <dgm:cxn modelId="{6799473B-B3C5-4E57-93A6-134586FDF07C}" type="presParOf" srcId="{4AEA3CE3-4B6B-456E-AB74-680E267F472C}" destId="{27E21B9F-19CF-4B84-98B0-FDE22722FB0C}" srcOrd="4" destOrd="0" presId="urn:microsoft.com/office/officeart/2005/8/layout/radial4"/>
    <dgm:cxn modelId="{5C972537-6594-4495-8657-6E957EFEA007}" type="presParOf" srcId="{4AEA3CE3-4B6B-456E-AB74-680E267F472C}" destId="{87A20C7A-D780-4712-A6B0-352CB2E777FF}" srcOrd="5" destOrd="0" presId="urn:microsoft.com/office/officeart/2005/8/layout/radial4"/>
    <dgm:cxn modelId="{7AF1A2EC-BBD8-41F1-8D73-8600F4742B62}" type="presParOf" srcId="{4AEA3CE3-4B6B-456E-AB74-680E267F472C}" destId="{C9A049E6-6917-4472-A44F-76AC087DAFD5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5FCE54-9200-4C86-8A10-3DF1758EBC8B}">
      <dsp:nvSpPr>
        <dsp:cNvPr id="0" name=""/>
        <dsp:cNvSpPr/>
      </dsp:nvSpPr>
      <dsp:spPr>
        <a:xfrm>
          <a:off x="2613552" y="2864267"/>
          <a:ext cx="2164294" cy="2164294"/>
        </a:xfrm>
        <a:prstGeom prst="ellipse">
          <a:avLst/>
        </a:prstGeom>
        <a:solidFill>
          <a:schemeClr val="accent1">
            <a:lumMod val="75000"/>
          </a:schemeClr>
        </a:soli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>
          <a:bevelT w="508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Housing Values</a:t>
          </a:r>
          <a:endParaRPr lang="en-US" sz="3000" kern="1200" dirty="0"/>
        </a:p>
      </dsp:txBody>
      <dsp:txXfrm>
        <a:off x="2930506" y="3181221"/>
        <a:ext cx="1530386" cy="1530386"/>
      </dsp:txXfrm>
    </dsp:sp>
    <dsp:sp modelId="{97B016C9-0546-49D3-9140-FB5738EFBBBA}">
      <dsp:nvSpPr>
        <dsp:cNvPr id="0" name=""/>
        <dsp:cNvSpPr/>
      </dsp:nvSpPr>
      <dsp:spPr>
        <a:xfrm rot="12900000">
          <a:off x="2163631" y="2845338"/>
          <a:ext cx="610255" cy="616823"/>
        </a:xfrm>
        <a:prstGeom prst="leftArrow">
          <a:avLst>
            <a:gd name="adj1" fmla="val 60000"/>
            <a:gd name="adj2" fmla="val 50000"/>
          </a:avLst>
        </a:prstGeom>
        <a:solidFill>
          <a:srgbClr val="7030A0"/>
        </a:solidFill>
        <a:ln>
          <a:solidFill>
            <a:srgbClr val="7030A0"/>
          </a:solidFill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>
          <a:bevelT w="508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4307135-D8BB-4757-BE7C-17363D52B70D}">
      <dsp:nvSpPr>
        <dsp:cNvPr id="0" name=""/>
        <dsp:cNvSpPr/>
      </dsp:nvSpPr>
      <dsp:spPr>
        <a:xfrm>
          <a:off x="109166" y="1332505"/>
          <a:ext cx="2056079" cy="1644863"/>
        </a:xfrm>
        <a:prstGeom prst="roundRect">
          <a:avLst>
            <a:gd name="adj" fmla="val 10000"/>
          </a:avLst>
        </a:prstGeom>
        <a:solidFill>
          <a:srgbClr val="7030A0"/>
        </a:soli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>
          <a:bevelT w="508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Housing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Area</a:t>
          </a:r>
          <a:endParaRPr lang="en-US" sz="2000" kern="1200" dirty="0"/>
        </a:p>
      </dsp:txBody>
      <dsp:txXfrm>
        <a:off x="157342" y="1380681"/>
        <a:ext cx="1959727" cy="1548511"/>
      </dsp:txXfrm>
    </dsp:sp>
    <dsp:sp modelId="{D3E3F3A8-861E-4B62-A5E1-44284209AD83}">
      <dsp:nvSpPr>
        <dsp:cNvPr id="0" name=""/>
        <dsp:cNvSpPr/>
      </dsp:nvSpPr>
      <dsp:spPr>
        <a:xfrm rot="16200000">
          <a:off x="3260899" y="2031387"/>
          <a:ext cx="869600" cy="616823"/>
        </a:xfrm>
        <a:prstGeom prst="leftArrow">
          <a:avLst>
            <a:gd name="adj1" fmla="val 60000"/>
            <a:gd name="adj2" fmla="val 50000"/>
          </a:avLst>
        </a:prstGeom>
        <a:solidFill>
          <a:srgbClr val="C00000"/>
        </a:solidFill>
        <a:ln>
          <a:solidFill>
            <a:srgbClr val="C00000"/>
          </a:solidFill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>
          <a:bevelT w="508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E21B9F-19CF-4B84-98B0-FDE22722FB0C}">
      <dsp:nvSpPr>
        <dsp:cNvPr id="0" name=""/>
        <dsp:cNvSpPr/>
      </dsp:nvSpPr>
      <dsp:spPr>
        <a:xfrm>
          <a:off x="2667660" y="183947"/>
          <a:ext cx="2056079" cy="1644863"/>
        </a:xfrm>
        <a:prstGeom prst="roundRect">
          <a:avLst>
            <a:gd name="adj" fmla="val 10000"/>
          </a:avLst>
        </a:prstGeom>
        <a:solidFill>
          <a:srgbClr val="C00000"/>
        </a:soli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>
          <a:bevelT w="508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Neighborhood Demographics</a:t>
          </a:r>
          <a:endParaRPr lang="en-US" sz="2000" kern="1200" dirty="0"/>
        </a:p>
      </dsp:txBody>
      <dsp:txXfrm>
        <a:off x="2715836" y="232123"/>
        <a:ext cx="1959727" cy="1548511"/>
      </dsp:txXfrm>
    </dsp:sp>
    <dsp:sp modelId="{87A20C7A-D780-4712-A6B0-352CB2E777FF}">
      <dsp:nvSpPr>
        <dsp:cNvPr id="0" name=""/>
        <dsp:cNvSpPr/>
      </dsp:nvSpPr>
      <dsp:spPr>
        <a:xfrm rot="19500000">
          <a:off x="4652426" y="2770351"/>
          <a:ext cx="554857" cy="616823"/>
        </a:xfrm>
        <a:prstGeom prst="leftArrow">
          <a:avLst>
            <a:gd name="adj1" fmla="val 60000"/>
            <a:gd name="adj2" fmla="val 50000"/>
          </a:avLst>
        </a:prstGeom>
        <a:solidFill>
          <a:srgbClr val="002060"/>
        </a:solidFill>
        <a:ln>
          <a:solidFill>
            <a:srgbClr val="002060"/>
          </a:solidFill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>
          <a:bevelT w="508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A049E6-6917-4472-A44F-76AC087DAFD5}">
      <dsp:nvSpPr>
        <dsp:cNvPr id="0" name=""/>
        <dsp:cNvSpPr/>
      </dsp:nvSpPr>
      <dsp:spPr>
        <a:xfrm>
          <a:off x="5226154" y="1332505"/>
          <a:ext cx="2056079" cy="1644863"/>
        </a:xfrm>
        <a:prstGeom prst="roundRect">
          <a:avLst>
            <a:gd name="adj" fmla="val 10000"/>
          </a:avLst>
        </a:prstGeom>
        <a:solidFill>
          <a:srgbClr val="002060"/>
        </a:soli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>
          <a:bevelT w="508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School 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Quality</a:t>
          </a:r>
          <a:endParaRPr lang="en-US" sz="2000" kern="1200" dirty="0"/>
        </a:p>
      </dsp:txBody>
      <dsp:txXfrm>
        <a:off x="5274330" y="1380681"/>
        <a:ext cx="1959727" cy="15485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5FCE54-9200-4C86-8A10-3DF1758EBC8B}">
      <dsp:nvSpPr>
        <dsp:cNvPr id="0" name=""/>
        <dsp:cNvSpPr/>
      </dsp:nvSpPr>
      <dsp:spPr>
        <a:xfrm>
          <a:off x="2781300" y="2643034"/>
          <a:ext cx="2057400" cy="2057400"/>
        </a:xfrm>
        <a:prstGeom prst="ellipse">
          <a:avLst/>
        </a:prstGeom>
        <a:solidFill>
          <a:schemeClr val="accent1">
            <a:lumMod val="75000"/>
          </a:schemeClr>
        </a:soli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>
          <a:bevelT w="508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Housing Values</a:t>
          </a:r>
          <a:endParaRPr lang="en-US" sz="2900" kern="1200" dirty="0"/>
        </a:p>
      </dsp:txBody>
      <dsp:txXfrm>
        <a:off x="3082599" y="2944333"/>
        <a:ext cx="1454802" cy="1454802"/>
      </dsp:txXfrm>
    </dsp:sp>
    <dsp:sp modelId="{97B016C9-0546-49D3-9140-FB5738EFBBBA}">
      <dsp:nvSpPr>
        <dsp:cNvPr id="0" name=""/>
        <dsp:cNvSpPr/>
      </dsp:nvSpPr>
      <dsp:spPr>
        <a:xfrm rot="12660168">
          <a:off x="2061981" y="2669070"/>
          <a:ext cx="817180" cy="586359"/>
        </a:xfrm>
        <a:prstGeom prst="leftArrow">
          <a:avLst>
            <a:gd name="adj1" fmla="val 60000"/>
            <a:gd name="adj2" fmla="val 50000"/>
          </a:avLst>
        </a:prstGeom>
        <a:solidFill>
          <a:srgbClr val="7030A0"/>
        </a:solidFill>
        <a:ln>
          <a:solidFill>
            <a:srgbClr val="7030A0"/>
          </a:solidFill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>
          <a:bevelT w="508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4307135-D8BB-4757-BE7C-17363D52B70D}">
      <dsp:nvSpPr>
        <dsp:cNvPr id="0" name=""/>
        <dsp:cNvSpPr/>
      </dsp:nvSpPr>
      <dsp:spPr>
        <a:xfrm>
          <a:off x="76183" y="1233435"/>
          <a:ext cx="1954530" cy="1563624"/>
        </a:xfrm>
        <a:prstGeom prst="roundRect">
          <a:avLst>
            <a:gd name="adj" fmla="val 10000"/>
          </a:avLst>
        </a:prstGeom>
        <a:solidFill>
          <a:srgbClr val="7030A0"/>
        </a:soli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>
          <a:bevelT w="508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Housing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Area</a:t>
          </a:r>
          <a:endParaRPr lang="en-US" sz="1900" kern="1200" dirty="0"/>
        </a:p>
      </dsp:txBody>
      <dsp:txXfrm>
        <a:off x="121980" y="1279232"/>
        <a:ext cx="1862936" cy="1472030"/>
      </dsp:txXfrm>
    </dsp:sp>
    <dsp:sp modelId="{D3E3F3A8-861E-4B62-A5E1-44284209AD83}">
      <dsp:nvSpPr>
        <dsp:cNvPr id="0" name=""/>
        <dsp:cNvSpPr/>
      </dsp:nvSpPr>
      <dsp:spPr>
        <a:xfrm rot="16200000">
          <a:off x="3378004" y="1815827"/>
          <a:ext cx="863990" cy="586359"/>
        </a:xfrm>
        <a:prstGeom prst="leftArrow">
          <a:avLst>
            <a:gd name="adj1" fmla="val 60000"/>
            <a:gd name="adj2" fmla="val 50000"/>
          </a:avLst>
        </a:prstGeom>
        <a:solidFill>
          <a:srgbClr val="C00000"/>
        </a:solidFill>
        <a:ln>
          <a:solidFill>
            <a:srgbClr val="C00000"/>
          </a:solidFill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>
          <a:bevelT w="508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E21B9F-19CF-4B84-98B0-FDE22722FB0C}">
      <dsp:nvSpPr>
        <dsp:cNvPr id="0" name=""/>
        <dsp:cNvSpPr/>
      </dsp:nvSpPr>
      <dsp:spPr>
        <a:xfrm>
          <a:off x="2832735" y="1879"/>
          <a:ext cx="1954530" cy="1563624"/>
        </a:xfrm>
        <a:prstGeom prst="roundRect">
          <a:avLst>
            <a:gd name="adj" fmla="val 10000"/>
          </a:avLst>
        </a:prstGeom>
        <a:solidFill>
          <a:srgbClr val="C00000"/>
        </a:soli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>
          <a:bevelT w="508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Neighborhood Demographics</a:t>
          </a:r>
          <a:endParaRPr lang="en-US" sz="1900" kern="1200" dirty="0"/>
        </a:p>
      </dsp:txBody>
      <dsp:txXfrm>
        <a:off x="2878532" y="47676"/>
        <a:ext cx="1862936" cy="1472030"/>
      </dsp:txXfrm>
    </dsp:sp>
    <dsp:sp modelId="{87A20C7A-D780-4712-A6B0-352CB2E777FF}">
      <dsp:nvSpPr>
        <dsp:cNvPr id="0" name=""/>
        <dsp:cNvSpPr/>
      </dsp:nvSpPr>
      <dsp:spPr>
        <a:xfrm rot="19739832">
          <a:off x="4770520" y="2690860"/>
          <a:ext cx="854509" cy="586359"/>
        </a:xfrm>
        <a:prstGeom prst="leftArrow">
          <a:avLst>
            <a:gd name="adj1" fmla="val 60000"/>
            <a:gd name="adj2" fmla="val 50000"/>
          </a:avLst>
        </a:prstGeom>
        <a:solidFill>
          <a:srgbClr val="002060"/>
        </a:solidFill>
        <a:ln>
          <a:solidFill>
            <a:srgbClr val="002060"/>
          </a:solidFill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>
          <a:bevelT w="508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A049E6-6917-4472-A44F-76AC087DAFD5}">
      <dsp:nvSpPr>
        <dsp:cNvPr id="0" name=""/>
        <dsp:cNvSpPr/>
      </dsp:nvSpPr>
      <dsp:spPr>
        <a:xfrm>
          <a:off x="5589286" y="1233435"/>
          <a:ext cx="1954530" cy="1563624"/>
        </a:xfrm>
        <a:prstGeom prst="roundRect">
          <a:avLst>
            <a:gd name="adj" fmla="val 10000"/>
          </a:avLst>
        </a:prstGeom>
        <a:solidFill>
          <a:srgbClr val="002060"/>
        </a:soli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>
          <a:bevelT w="508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School 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Quality</a:t>
          </a:r>
          <a:endParaRPr lang="en-US" sz="1900" kern="1200" dirty="0"/>
        </a:p>
      </dsp:txBody>
      <dsp:txXfrm>
        <a:off x="5635083" y="1279232"/>
        <a:ext cx="1862936" cy="14720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5FCE54-9200-4C86-8A10-3DF1758EBC8B}">
      <dsp:nvSpPr>
        <dsp:cNvPr id="0" name=""/>
        <dsp:cNvSpPr/>
      </dsp:nvSpPr>
      <dsp:spPr>
        <a:xfrm>
          <a:off x="2781300" y="2643034"/>
          <a:ext cx="2057400" cy="2057400"/>
        </a:xfrm>
        <a:prstGeom prst="ellipse">
          <a:avLst/>
        </a:prstGeom>
        <a:solidFill>
          <a:schemeClr val="accent1">
            <a:lumMod val="75000"/>
          </a:schemeClr>
        </a:soli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>
          <a:bevelT w="508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Housing Values</a:t>
          </a:r>
          <a:endParaRPr lang="en-US" sz="2900" kern="1200" dirty="0"/>
        </a:p>
      </dsp:txBody>
      <dsp:txXfrm>
        <a:off x="3082599" y="2944333"/>
        <a:ext cx="1454802" cy="1454802"/>
      </dsp:txXfrm>
    </dsp:sp>
    <dsp:sp modelId="{97B016C9-0546-49D3-9140-FB5738EFBBBA}">
      <dsp:nvSpPr>
        <dsp:cNvPr id="0" name=""/>
        <dsp:cNvSpPr/>
      </dsp:nvSpPr>
      <dsp:spPr>
        <a:xfrm rot="12660168">
          <a:off x="2061981" y="2669070"/>
          <a:ext cx="817180" cy="586359"/>
        </a:xfrm>
        <a:prstGeom prst="leftArrow">
          <a:avLst>
            <a:gd name="adj1" fmla="val 60000"/>
            <a:gd name="adj2" fmla="val 50000"/>
          </a:avLst>
        </a:prstGeom>
        <a:solidFill>
          <a:srgbClr val="7030A0"/>
        </a:solidFill>
        <a:ln>
          <a:solidFill>
            <a:srgbClr val="7030A0"/>
          </a:solidFill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>
          <a:bevelT w="508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4307135-D8BB-4757-BE7C-17363D52B70D}">
      <dsp:nvSpPr>
        <dsp:cNvPr id="0" name=""/>
        <dsp:cNvSpPr/>
      </dsp:nvSpPr>
      <dsp:spPr>
        <a:xfrm>
          <a:off x="76183" y="1233435"/>
          <a:ext cx="1954530" cy="1563624"/>
        </a:xfrm>
        <a:prstGeom prst="roundRect">
          <a:avLst>
            <a:gd name="adj" fmla="val 10000"/>
          </a:avLst>
        </a:prstGeom>
        <a:solidFill>
          <a:srgbClr val="7030A0"/>
        </a:soli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>
          <a:bevelT w="508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Vacancies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Poverty Rate</a:t>
          </a:r>
          <a:endParaRPr lang="en-US" sz="2200" kern="1200" dirty="0"/>
        </a:p>
      </dsp:txBody>
      <dsp:txXfrm>
        <a:off x="121980" y="1279232"/>
        <a:ext cx="1862936" cy="1472030"/>
      </dsp:txXfrm>
    </dsp:sp>
    <dsp:sp modelId="{D3E3F3A8-861E-4B62-A5E1-44284209AD83}">
      <dsp:nvSpPr>
        <dsp:cNvPr id="0" name=""/>
        <dsp:cNvSpPr/>
      </dsp:nvSpPr>
      <dsp:spPr>
        <a:xfrm rot="16200000">
          <a:off x="3378004" y="1815827"/>
          <a:ext cx="863990" cy="586359"/>
        </a:xfrm>
        <a:prstGeom prst="leftArrow">
          <a:avLst>
            <a:gd name="adj1" fmla="val 60000"/>
            <a:gd name="adj2" fmla="val 50000"/>
          </a:avLst>
        </a:prstGeom>
        <a:solidFill>
          <a:srgbClr val="C00000"/>
        </a:solidFill>
        <a:ln>
          <a:solidFill>
            <a:srgbClr val="C00000"/>
          </a:solidFill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>
          <a:bevelT w="508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E21B9F-19CF-4B84-98B0-FDE22722FB0C}">
      <dsp:nvSpPr>
        <dsp:cNvPr id="0" name=""/>
        <dsp:cNvSpPr/>
      </dsp:nvSpPr>
      <dsp:spPr>
        <a:xfrm>
          <a:off x="2832735" y="1879"/>
          <a:ext cx="1954530" cy="1563624"/>
        </a:xfrm>
        <a:prstGeom prst="roundRect">
          <a:avLst>
            <a:gd name="adj" fmla="val 10000"/>
          </a:avLst>
        </a:prstGeom>
        <a:solidFill>
          <a:srgbClr val="C00000"/>
        </a:soli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>
          <a:bevelT w="508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Age/income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Education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Families</a:t>
          </a:r>
        </a:p>
      </dsp:txBody>
      <dsp:txXfrm>
        <a:off x="2878532" y="47676"/>
        <a:ext cx="1862936" cy="1472030"/>
      </dsp:txXfrm>
    </dsp:sp>
    <dsp:sp modelId="{87A20C7A-D780-4712-A6B0-352CB2E777FF}">
      <dsp:nvSpPr>
        <dsp:cNvPr id="0" name=""/>
        <dsp:cNvSpPr/>
      </dsp:nvSpPr>
      <dsp:spPr>
        <a:xfrm rot="19739832">
          <a:off x="4770520" y="2690860"/>
          <a:ext cx="854509" cy="586359"/>
        </a:xfrm>
        <a:prstGeom prst="leftArrow">
          <a:avLst>
            <a:gd name="adj1" fmla="val 60000"/>
            <a:gd name="adj2" fmla="val 50000"/>
          </a:avLst>
        </a:prstGeom>
        <a:solidFill>
          <a:srgbClr val="002060"/>
        </a:solidFill>
        <a:ln>
          <a:solidFill>
            <a:srgbClr val="002060"/>
          </a:solidFill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>
          <a:bevelT w="508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A049E6-6917-4472-A44F-76AC087DAFD5}">
      <dsp:nvSpPr>
        <dsp:cNvPr id="0" name=""/>
        <dsp:cNvSpPr/>
      </dsp:nvSpPr>
      <dsp:spPr>
        <a:xfrm>
          <a:off x="5589286" y="1233435"/>
          <a:ext cx="1954530" cy="1563624"/>
        </a:xfrm>
        <a:prstGeom prst="roundRect">
          <a:avLst>
            <a:gd name="adj" fmla="val 10000"/>
          </a:avLst>
        </a:prstGeom>
        <a:solidFill>
          <a:srgbClr val="002060"/>
        </a:soli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>
          <a:bevelT w="508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District Rank,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Statewide</a:t>
          </a:r>
        </a:p>
      </dsp:txBody>
      <dsp:txXfrm>
        <a:off x="5635083" y="1279232"/>
        <a:ext cx="1862936" cy="14720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CC35D556-B42B-438E-BE17-1C903C302AD1}" type="datetimeFigureOut">
              <a:rPr lang="en-US" smtClean="0"/>
              <a:t>8/8/2016</a:t>
            </a:fld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E712B48-942C-4505-9606-CB194C8D33D4}" type="slidenum">
              <a:rPr lang="en-US" smtClean="0"/>
              <a:t>‹#›</a:t>
            </a:fld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5D556-B42B-438E-BE17-1C903C302AD1}" type="datetimeFigureOut">
              <a:rPr lang="en-US" smtClean="0"/>
              <a:t>8/8/2016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2B48-942C-4505-9606-CB194C8D33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5D556-B42B-438E-BE17-1C903C302AD1}" type="datetimeFigureOut">
              <a:rPr lang="en-US" smtClean="0"/>
              <a:t>8/8/2016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2B48-942C-4505-9606-CB194C8D33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5D556-B42B-438E-BE17-1C903C302AD1}" type="datetimeFigureOut">
              <a:rPr lang="en-US" smtClean="0"/>
              <a:t>8/8/2016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2B48-942C-4505-9606-CB194C8D33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5D556-B42B-438E-BE17-1C903C302AD1}" type="datetimeFigureOut">
              <a:rPr lang="en-US" smtClean="0"/>
              <a:t>8/8/2016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2B48-942C-4505-9606-CB194C8D33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5D556-B42B-438E-BE17-1C903C302AD1}" type="datetimeFigureOut">
              <a:rPr lang="en-US" smtClean="0"/>
              <a:t>8/8/2016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2B48-942C-4505-9606-CB194C8D33D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5D556-B42B-438E-BE17-1C903C302AD1}" type="datetimeFigureOut">
              <a:rPr lang="en-US" smtClean="0"/>
              <a:t>8/8/2016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2B48-942C-4505-9606-CB194C8D33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5D556-B42B-438E-BE17-1C903C302AD1}" type="datetimeFigureOut">
              <a:rPr lang="en-US" smtClean="0"/>
              <a:t>8/8/2016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2B48-942C-4505-9606-CB194C8D33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5D556-B42B-438E-BE17-1C903C302AD1}" type="datetimeFigureOut">
              <a:rPr lang="en-US" smtClean="0"/>
              <a:t>8/8/2016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2B48-942C-4505-9606-CB194C8D33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5D556-B42B-438E-BE17-1C903C302AD1}" type="datetimeFigureOut">
              <a:rPr lang="en-US" smtClean="0"/>
              <a:t>8/8/2016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2B48-942C-4505-9606-CB194C8D33D4}" type="slidenum">
              <a:rPr lang="en-US" smtClean="0"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5D556-B42B-438E-BE17-1C903C302AD1}" type="datetimeFigureOut">
              <a:rPr lang="en-US" smtClean="0"/>
              <a:t>8/8/2016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2B48-942C-4505-9606-CB194C8D33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CC35D556-B42B-438E-BE17-1C903C302AD1}" type="datetimeFigureOut">
              <a:rPr lang="en-US" smtClean="0"/>
              <a:t>8/8/2016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BE712B48-942C-4505-9606-CB194C8D33D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mailto:jfryan70@gmail.com" TargetMode="Externa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>
            <a:normAutofit fontScale="90000"/>
          </a:bodyPr>
          <a:lstStyle/>
          <a:p>
            <a:r>
              <a:rPr lang="en-US" sz="4800" b="1" smtClean="0"/>
              <a:t>The Denver </a:t>
            </a:r>
            <a:r>
              <a:rPr lang="en-US" sz="4800" b="1" dirty="0" smtClean="0"/>
              <a:t>Housing Market</a:t>
            </a:r>
            <a:endParaRPr lang="en-US" sz="48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682971"/>
            <a:ext cx="3309803" cy="1260629"/>
          </a:xfrm>
        </p:spPr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r, Where Should I Move?</a:t>
            </a:r>
          </a:p>
          <a:p>
            <a:endParaRPr lang="en-US" sz="1200" dirty="0"/>
          </a:p>
          <a:p>
            <a:r>
              <a:rPr lang="en-US" dirty="0" smtClean="0"/>
              <a:t>John Francis Ryan, Ph.D.</a:t>
            </a:r>
          </a:p>
          <a:p>
            <a:r>
              <a:rPr lang="en-US" dirty="0" smtClean="0"/>
              <a:t>jfryan70@gmail.com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81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sz="4800" b="1" dirty="0" smtClean="0"/>
              <a:t>Data Sources</a:t>
            </a:r>
            <a:endParaRPr lang="en-US" sz="48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ctr"/>
            <a:r>
              <a:rPr lang="en-US" dirty="0" smtClean="0"/>
              <a:t>Census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American Community Survey</a:t>
            </a:r>
          </a:p>
          <a:p>
            <a:r>
              <a:rPr lang="en-US" dirty="0" smtClean="0"/>
              <a:t>Annual Survey</a:t>
            </a:r>
          </a:p>
          <a:p>
            <a:r>
              <a:rPr lang="en-US" dirty="0" smtClean="0"/>
              <a:t>Neighborhoods</a:t>
            </a:r>
          </a:p>
          <a:p>
            <a:r>
              <a:rPr lang="en-US" dirty="0" smtClean="0"/>
              <a:t>Demographics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pPr algn="ctr"/>
            <a:r>
              <a:rPr lang="en-US" dirty="0" smtClean="0"/>
              <a:t>School Data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Schooldigger.com</a:t>
            </a:r>
          </a:p>
          <a:p>
            <a:r>
              <a:rPr lang="en-US" dirty="0" smtClean="0"/>
              <a:t>Student achievement</a:t>
            </a:r>
          </a:p>
          <a:p>
            <a:r>
              <a:rPr lang="en-US" dirty="0" smtClean="0"/>
              <a:t>District level</a:t>
            </a:r>
          </a:p>
          <a:p>
            <a:r>
              <a:rPr lang="en-US" dirty="0" smtClean="0"/>
              <a:t>State rankings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23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883199737"/>
              </p:ext>
            </p:extLst>
          </p:nvPr>
        </p:nvGraphicFramePr>
        <p:xfrm>
          <a:off x="762000" y="1371600"/>
          <a:ext cx="73914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43000" y="762000"/>
            <a:ext cx="70104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2">
                    <a:lumMod val="50000"/>
                  </a:schemeClr>
                </a:solidFill>
              </a:rPr>
              <a:t>Potential Forces</a:t>
            </a:r>
            <a:endParaRPr 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82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838200" y="4002724"/>
            <a:ext cx="3154802" cy="2283984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048000" y="1579492"/>
            <a:ext cx="2934700" cy="205892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5181600" y="4002725"/>
            <a:ext cx="3154802" cy="228398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533400"/>
            <a:ext cx="7024744" cy="1143000"/>
          </a:xfrm>
        </p:spPr>
        <p:txBody>
          <a:bodyPr anchor="ctr"/>
          <a:lstStyle/>
          <a:p>
            <a:pPr algn="ctr"/>
            <a:r>
              <a:rPr lang="en-US" sz="4800" b="1" dirty="0" smtClean="0"/>
              <a:t>Categories</a:t>
            </a:r>
            <a:endParaRPr lang="en-US" sz="48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9554" y="3990911"/>
            <a:ext cx="2976620" cy="581089"/>
          </a:xfrm>
        </p:spPr>
        <p:txBody>
          <a:bodyPr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Housing Area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960" y="4572000"/>
            <a:ext cx="3183040" cy="2575724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  <a:buFont typeface="Wingdings 2" panose="05020102010507070707" pitchFamily="18" charset="2"/>
              <a:buChar char=""/>
            </a:pPr>
            <a:r>
              <a:rPr lang="en-US" sz="2000" dirty="0" smtClean="0">
                <a:solidFill>
                  <a:schemeClr val="bg1"/>
                </a:solidFill>
              </a:rPr>
              <a:t>Median age</a:t>
            </a:r>
          </a:p>
          <a:p>
            <a:pPr>
              <a:buClr>
                <a:schemeClr val="bg1"/>
              </a:buClr>
              <a:buFont typeface="Wingdings 2" panose="05020102010507070707" pitchFamily="18" charset="2"/>
              <a:buChar char=""/>
            </a:pPr>
            <a:r>
              <a:rPr lang="en-US" sz="2000" dirty="0" smtClean="0">
                <a:solidFill>
                  <a:schemeClr val="bg1"/>
                </a:solidFill>
              </a:rPr>
              <a:t>Vacancies?</a:t>
            </a:r>
          </a:p>
          <a:p>
            <a:pPr>
              <a:buClr>
                <a:schemeClr val="bg1"/>
              </a:buClr>
              <a:buFont typeface="Wingdings 2" panose="05020102010507070707" pitchFamily="18" charset="2"/>
              <a:buChar char=""/>
            </a:pPr>
            <a:r>
              <a:rPr lang="en-US" sz="2000" dirty="0" smtClean="0">
                <a:solidFill>
                  <a:schemeClr val="bg1"/>
                </a:solidFill>
              </a:rPr>
              <a:t>Renting?</a:t>
            </a:r>
          </a:p>
          <a:p>
            <a:pPr>
              <a:buClr>
                <a:schemeClr val="bg1"/>
              </a:buClr>
              <a:buFont typeface="Wingdings 2" panose="05020102010507070707" pitchFamily="18" charset="2"/>
              <a:buChar char=""/>
            </a:pPr>
            <a:r>
              <a:rPr lang="en-US" sz="2000" dirty="0" smtClean="0">
                <a:solidFill>
                  <a:schemeClr val="bg1"/>
                </a:solidFill>
              </a:rPr>
              <a:t>Poverty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53871" y="1552511"/>
            <a:ext cx="2942130" cy="581089"/>
          </a:xfrm>
        </p:spPr>
        <p:txBody>
          <a:bodyPr anchor="ctr"/>
          <a:lstStyle/>
          <a:p>
            <a:pPr algn="ctr"/>
            <a:r>
              <a:rPr lang="en-US" sz="2200" dirty="0" smtClean="0">
                <a:solidFill>
                  <a:schemeClr val="bg1"/>
                </a:solidFill>
              </a:rPr>
              <a:t>Neighborhood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27809" y="2057400"/>
            <a:ext cx="3220591" cy="2575724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chemeClr val="bg1"/>
                </a:solidFill>
              </a:rPr>
              <a:t>Age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chemeClr val="bg1"/>
                </a:solidFill>
              </a:rPr>
              <a:t>Income/education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chemeClr val="bg1"/>
                </a:solidFill>
              </a:rPr>
              <a:t>Families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chemeClr val="bg1"/>
                </a:solidFill>
              </a:rPr>
              <a:t>Poverty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5334001" y="4114800"/>
            <a:ext cx="2943508" cy="581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</a:rPr>
              <a:t>School Quality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5334001" y="4717981"/>
            <a:ext cx="2866440" cy="2575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Wingdings 2" panose="05020102010507070707" pitchFamily="18" charset="2"/>
              <a:buChar char="P"/>
            </a:pPr>
            <a:r>
              <a:rPr lang="en-US" sz="2000" dirty="0" smtClean="0">
                <a:solidFill>
                  <a:schemeClr val="bg1"/>
                </a:solidFill>
              </a:rPr>
              <a:t>State ranking</a:t>
            </a:r>
          </a:p>
          <a:p>
            <a:pPr lvl="1">
              <a:buClrTx/>
              <a:buFont typeface="Wingdings 2" panose="05020102010507070707" pitchFamily="18" charset="2"/>
              <a:buChar char="P"/>
            </a:pPr>
            <a:r>
              <a:rPr lang="en-US" dirty="0" smtClean="0">
                <a:solidFill>
                  <a:schemeClr val="bg1"/>
                </a:solidFill>
              </a:rPr>
              <a:t>Past year</a:t>
            </a:r>
          </a:p>
          <a:p>
            <a:pPr lvl="1">
              <a:buClrTx/>
              <a:buFont typeface="Wingdings 2" panose="05020102010507070707" pitchFamily="18" charset="2"/>
              <a:buChar char="P"/>
            </a:pPr>
            <a:r>
              <a:rPr lang="en-US" dirty="0" smtClean="0">
                <a:solidFill>
                  <a:schemeClr val="bg1"/>
                </a:solidFill>
              </a:rPr>
              <a:t>Two years ago</a:t>
            </a:r>
          </a:p>
        </p:txBody>
      </p:sp>
    </p:spTree>
    <p:extLst>
      <p:ext uri="{BB962C8B-B14F-4D97-AF65-F5344CB8AC3E}">
        <p14:creationId xmlns:p14="http://schemas.microsoft.com/office/powerpoint/2010/main" val="241070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  <p:bldP spid="8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Housing Values</a:t>
            </a:r>
            <a:endParaRPr lang="en-US" sz="6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524000" y="2362200"/>
            <a:ext cx="6400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4000" dirty="0" smtClean="0">
                <a:solidFill>
                  <a:prstClr val="black"/>
                </a:solidFill>
              </a:rPr>
              <a:t>Neighborhood median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en-US" sz="1000" dirty="0" smtClean="0">
              <a:solidFill>
                <a:prstClr val="black"/>
              </a:solidFill>
            </a:endParaRP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4000" dirty="0" smtClean="0">
                <a:solidFill>
                  <a:prstClr val="black"/>
                </a:solidFill>
              </a:rPr>
              <a:t>Self-reported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en-US" sz="1000" dirty="0" smtClean="0">
              <a:solidFill>
                <a:prstClr val="black"/>
              </a:solidFill>
            </a:endParaRP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4000" dirty="0" smtClean="0">
                <a:solidFill>
                  <a:prstClr val="black"/>
                </a:solidFill>
              </a:rPr>
              <a:t>Not final selling price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en-US" sz="1000" dirty="0" smtClean="0">
              <a:solidFill>
                <a:prstClr val="black"/>
              </a:solidFill>
            </a:endParaRP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4000" dirty="0" smtClean="0">
                <a:solidFill>
                  <a:prstClr val="black"/>
                </a:solidFill>
              </a:rPr>
              <a:t>Matching Census data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en-US" sz="1000" dirty="0" smtClean="0">
              <a:solidFill>
                <a:prstClr val="black"/>
              </a:solidFill>
            </a:endParaRP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4000" dirty="0" smtClean="0">
                <a:solidFill>
                  <a:prstClr val="black"/>
                </a:solidFill>
              </a:rPr>
              <a:t>Five-county area</a:t>
            </a:r>
          </a:p>
        </p:txBody>
      </p:sp>
    </p:spTree>
    <p:extLst>
      <p:ext uri="{BB962C8B-B14F-4D97-AF65-F5344CB8AC3E}">
        <p14:creationId xmlns:p14="http://schemas.microsoft.com/office/powerpoint/2010/main" val="408044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762000"/>
            <a:ext cx="7024744" cy="1143000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smtClean="0"/>
              <a:t>Important Limits</a:t>
            </a:r>
            <a:endParaRPr lang="en-US" sz="6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43000" y="1828800"/>
            <a:ext cx="70104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3200" dirty="0" smtClean="0"/>
              <a:t>Housing values</a:t>
            </a:r>
          </a:p>
          <a:p>
            <a:pPr marL="914400" lvl="1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3200" dirty="0" smtClean="0"/>
              <a:t>See above</a:t>
            </a:r>
          </a:p>
          <a:p>
            <a:pPr>
              <a:buClr>
                <a:schemeClr val="accent1"/>
              </a:buClr>
            </a:pPr>
            <a:endParaRPr lang="en-US" sz="1000" dirty="0" smtClean="0"/>
          </a:p>
          <a:p>
            <a:pPr>
              <a:buClr>
                <a:schemeClr val="accent1"/>
              </a:buClr>
            </a:pPr>
            <a:r>
              <a:rPr lang="en-US" sz="3200" dirty="0" smtClean="0"/>
              <a:t>Macro-level data</a:t>
            </a:r>
          </a:p>
          <a:p>
            <a:pPr marL="914400" lvl="1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3200" dirty="0" smtClean="0"/>
              <a:t>Individual surveys</a:t>
            </a:r>
          </a:p>
          <a:p>
            <a:pPr marL="914400" lvl="1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3200" dirty="0" smtClean="0"/>
              <a:t>Not micro-level behavior</a:t>
            </a:r>
          </a:p>
          <a:p>
            <a:pPr>
              <a:buClr>
                <a:schemeClr val="accent1"/>
              </a:buClr>
            </a:pPr>
            <a:endParaRPr lang="en-US" sz="1000" dirty="0"/>
          </a:p>
          <a:p>
            <a:pPr>
              <a:buClr>
                <a:schemeClr val="accent1"/>
              </a:buClr>
            </a:pPr>
            <a:r>
              <a:rPr lang="en-US" sz="3200" dirty="0" smtClean="0"/>
              <a:t>Five-county area</a:t>
            </a:r>
          </a:p>
          <a:p>
            <a:pPr marL="914400" lvl="1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3200" dirty="0" smtClean="0"/>
              <a:t>Not just Denver city limits</a:t>
            </a:r>
          </a:p>
          <a:p>
            <a:pPr marL="914400" lvl="1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3200" dirty="0" smtClean="0"/>
              <a:t>All of each county</a:t>
            </a:r>
          </a:p>
        </p:txBody>
      </p:sp>
    </p:spTree>
    <p:extLst>
      <p:ext uri="{BB962C8B-B14F-4D97-AF65-F5344CB8AC3E}">
        <p14:creationId xmlns:p14="http://schemas.microsoft.com/office/powerpoint/2010/main" val="141126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3266" y="2747963"/>
            <a:ext cx="6637468" cy="136207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5400" b="1" dirty="0" smtClean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a:rPr>
              <a:t>Neighborhood Insights</a:t>
            </a:r>
            <a:endParaRPr lang="en-US" sz="5400" b="1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19239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762000"/>
            <a:ext cx="7024744" cy="780685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 smtClean="0"/>
              <a:t>Median housing</a:t>
            </a:r>
            <a:endParaRPr lang="en-US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810" y="1524000"/>
            <a:ext cx="6850380" cy="4893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996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917867"/>
            <a:ext cx="7162800" cy="78068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b="1" dirty="0" smtClean="0"/>
              <a:t>Wide range of neighborhoods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89" y="2043535"/>
            <a:ext cx="5210585" cy="3581400"/>
          </a:xfrm>
          <a:ln>
            <a:solidFill>
              <a:schemeClr val="accent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248400" y="2458522"/>
            <a:ext cx="22098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Fairly bell-shaped</a:t>
            </a:r>
          </a:p>
          <a:p>
            <a:endParaRPr lang="en-US" sz="1000" dirty="0" smtClean="0"/>
          </a:p>
          <a:p>
            <a:r>
              <a:rPr lang="en-US" dirty="0" smtClean="0"/>
              <a:t>Max. $1,000,000+</a:t>
            </a:r>
          </a:p>
          <a:p>
            <a:endParaRPr lang="en-US" sz="1000" dirty="0" smtClean="0"/>
          </a:p>
          <a:p>
            <a:r>
              <a:rPr lang="en-US" dirty="0" smtClean="0"/>
              <a:t>Min. </a:t>
            </a:r>
            <a:r>
              <a:rPr lang="en-US" dirty="0"/>
              <a:t>$</a:t>
            </a:r>
            <a:r>
              <a:rPr lang="en-US" dirty="0" smtClean="0"/>
              <a:t>27,500</a:t>
            </a:r>
          </a:p>
          <a:p>
            <a:endParaRPr lang="en-US" sz="1000" dirty="0" smtClean="0"/>
          </a:p>
          <a:p>
            <a:r>
              <a:rPr lang="en-US" dirty="0" smtClean="0"/>
              <a:t>Median: $243,100</a:t>
            </a:r>
          </a:p>
          <a:p>
            <a:endParaRPr lang="en-US" sz="1000" dirty="0" smtClean="0"/>
          </a:p>
          <a:p>
            <a:r>
              <a:rPr lang="en-US" dirty="0" smtClean="0"/>
              <a:t>50 percent within</a:t>
            </a:r>
          </a:p>
          <a:p>
            <a:r>
              <a:rPr lang="en-US" dirty="0"/>
              <a:t> </a:t>
            </a:r>
            <a:r>
              <a:rPr lang="en-US" dirty="0" smtClean="0"/>
              <a:t> $181,900 to</a:t>
            </a:r>
          </a:p>
          <a:p>
            <a:r>
              <a:rPr lang="en-US" dirty="0"/>
              <a:t> </a:t>
            </a:r>
            <a:r>
              <a:rPr lang="en-US" dirty="0" smtClean="0"/>
              <a:t>  $331,000</a:t>
            </a:r>
          </a:p>
        </p:txBody>
      </p:sp>
    </p:spTree>
    <p:extLst>
      <p:ext uri="{BB962C8B-B14F-4D97-AF65-F5344CB8AC3E}">
        <p14:creationId xmlns:p14="http://schemas.microsoft.com/office/powerpoint/2010/main" val="133028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917867"/>
            <a:ext cx="7024744" cy="78068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b="1" dirty="0" smtClean="0"/>
              <a:t>Douglas County </a:t>
            </a:r>
            <a:br>
              <a:rPr lang="en-US" b="1" dirty="0" smtClean="0"/>
            </a:br>
            <a:r>
              <a:rPr lang="en-US" b="1" dirty="0" smtClean="0"/>
              <a:t>most expensive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89" y="2043535"/>
            <a:ext cx="5210586" cy="3581400"/>
          </a:xfrm>
          <a:ln>
            <a:solidFill>
              <a:schemeClr val="accent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248400" y="2133600"/>
            <a:ext cx="22098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Douglas: $334,400</a:t>
            </a:r>
          </a:p>
          <a:p>
            <a:endParaRPr lang="en-US" sz="1000" dirty="0" smtClean="0"/>
          </a:p>
          <a:p>
            <a:r>
              <a:rPr lang="en-US" dirty="0" smtClean="0"/>
              <a:t>Adams: $179,350</a:t>
            </a:r>
          </a:p>
          <a:p>
            <a:endParaRPr lang="en-US" sz="1000" dirty="0" smtClean="0"/>
          </a:p>
          <a:p>
            <a:r>
              <a:rPr lang="en-US" dirty="0" smtClean="0"/>
              <a:t>Other three:</a:t>
            </a:r>
          </a:p>
          <a:p>
            <a:r>
              <a:rPr lang="en-US" dirty="0" smtClean="0"/>
              <a:t> $221,700 to </a:t>
            </a:r>
          </a:p>
          <a:p>
            <a:r>
              <a:rPr lang="en-US" dirty="0" smtClean="0"/>
              <a:t> $262,700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35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917867"/>
            <a:ext cx="7024744" cy="78068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b="1" dirty="0"/>
              <a:t>T</a:t>
            </a:r>
            <a:r>
              <a:rPr lang="en-US" b="1" dirty="0" smtClean="0"/>
              <a:t>op 20 Neighborhoods, 2014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400800" y="2362200"/>
            <a:ext cx="22098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dirty="0" smtClean="0"/>
              <a:t>Arapahoe: 45% </a:t>
            </a:r>
          </a:p>
          <a:p>
            <a:pPr>
              <a:buClr>
                <a:schemeClr val="accent1"/>
              </a:buClr>
            </a:pPr>
            <a:endParaRPr lang="en-US" sz="1000" dirty="0" smtClean="0"/>
          </a:p>
          <a:p>
            <a:pPr>
              <a:buClr>
                <a:schemeClr val="accent1"/>
              </a:buClr>
            </a:pPr>
            <a:r>
              <a:rPr lang="en-US" dirty="0" smtClean="0"/>
              <a:t>Denver: 30%</a:t>
            </a:r>
          </a:p>
          <a:p>
            <a:pPr>
              <a:buClr>
                <a:schemeClr val="accent1"/>
              </a:buClr>
            </a:pPr>
            <a:endParaRPr lang="en-US" sz="1000" dirty="0" smtClean="0"/>
          </a:p>
          <a:p>
            <a:pPr>
              <a:buClr>
                <a:schemeClr val="accent1"/>
              </a:buClr>
            </a:pPr>
            <a:r>
              <a:rPr lang="en-US" dirty="0" smtClean="0"/>
              <a:t>Douglas and Jefferson: 25%</a:t>
            </a:r>
          </a:p>
          <a:p>
            <a:pPr>
              <a:buClr>
                <a:schemeClr val="accent1"/>
              </a:buClr>
            </a:pPr>
            <a:endParaRPr lang="en-US" dirty="0"/>
          </a:p>
          <a:p>
            <a:pPr>
              <a:buClr>
                <a:schemeClr val="accent1"/>
              </a:buClr>
            </a:pPr>
            <a:r>
              <a:rPr lang="en-US" dirty="0" smtClean="0"/>
              <a:t>  Areas: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Cherry Hills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Greenwood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Littleton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Cherry Creek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5" y="2016776"/>
            <a:ext cx="5257800" cy="3803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983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249644"/>
            <a:ext cx="6637468" cy="1362075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b="1" dirty="0" smtClean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a:rPr>
              <a:t>Purposes of Project</a:t>
            </a:r>
            <a:endParaRPr lang="en-US" sz="5400" b="1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3616015"/>
            <a:ext cx="6637467" cy="152041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a.k.a. Why do this?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58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17867"/>
            <a:ext cx="7315200" cy="78068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b="1" dirty="0" smtClean="0"/>
              <a:t>Bottom 20 Neighborhoods, 2014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400800" y="2362200"/>
            <a:ext cx="2209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dirty="0" smtClean="0"/>
              <a:t>Adams: 60% </a:t>
            </a:r>
          </a:p>
          <a:p>
            <a:pPr>
              <a:buClr>
                <a:schemeClr val="accent1"/>
              </a:buClr>
            </a:pPr>
            <a:endParaRPr lang="en-US" sz="1000" dirty="0" smtClean="0"/>
          </a:p>
          <a:p>
            <a:pPr>
              <a:buClr>
                <a:schemeClr val="accent1"/>
              </a:buClr>
            </a:pPr>
            <a:r>
              <a:rPr lang="en-US" dirty="0" smtClean="0"/>
              <a:t>Arapahoe: 30%</a:t>
            </a:r>
          </a:p>
          <a:p>
            <a:pPr>
              <a:buClr>
                <a:schemeClr val="accent1"/>
              </a:buClr>
            </a:pPr>
            <a:endParaRPr lang="en-US" sz="1000" dirty="0" smtClean="0"/>
          </a:p>
          <a:p>
            <a:pPr>
              <a:buClr>
                <a:schemeClr val="accent1"/>
              </a:buClr>
            </a:pPr>
            <a:r>
              <a:rPr lang="en-US" dirty="0" smtClean="0"/>
              <a:t>  Areas: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Federal Heights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Thornton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Aurora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057400"/>
            <a:ext cx="5257800" cy="3772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107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917867"/>
            <a:ext cx="7024744" cy="78068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b="1" dirty="0" smtClean="0"/>
              <a:t>Slight decline in housing values, 2010-2014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248400" y="2458522"/>
            <a:ext cx="22098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Fairly bell-shaped</a:t>
            </a:r>
          </a:p>
          <a:p>
            <a:endParaRPr lang="en-US" sz="1000" dirty="0" smtClean="0"/>
          </a:p>
          <a:p>
            <a:r>
              <a:rPr lang="en-US" dirty="0" smtClean="0"/>
              <a:t>Best: +199%</a:t>
            </a:r>
          </a:p>
          <a:p>
            <a:endParaRPr lang="en-US" sz="1000" dirty="0" smtClean="0"/>
          </a:p>
          <a:p>
            <a:r>
              <a:rPr lang="en-US" dirty="0" smtClean="0"/>
              <a:t>Worst: -44%</a:t>
            </a:r>
          </a:p>
          <a:p>
            <a:endParaRPr lang="en-US" sz="1000" dirty="0" smtClean="0"/>
          </a:p>
          <a:p>
            <a:r>
              <a:rPr lang="en-US" dirty="0" smtClean="0"/>
              <a:t>Median: -1.7%</a:t>
            </a:r>
          </a:p>
          <a:p>
            <a:endParaRPr lang="en-US" sz="1000" dirty="0" smtClean="0"/>
          </a:p>
          <a:p>
            <a:r>
              <a:rPr lang="en-US" dirty="0" smtClean="0"/>
              <a:t>50 percent within</a:t>
            </a:r>
          </a:p>
          <a:p>
            <a:r>
              <a:rPr lang="en-US" dirty="0"/>
              <a:t> </a:t>
            </a:r>
            <a:r>
              <a:rPr lang="en-US" dirty="0" smtClean="0"/>
              <a:t> -7.2% to </a:t>
            </a:r>
          </a:p>
          <a:p>
            <a:r>
              <a:rPr lang="en-US" dirty="0"/>
              <a:t> </a:t>
            </a:r>
            <a:r>
              <a:rPr lang="en-US" dirty="0" smtClean="0"/>
              <a:t> +3.57%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30" y="2035955"/>
            <a:ext cx="5174669" cy="3614056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3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917867"/>
            <a:ext cx="7024744" cy="780685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 smtClean="0"/>
              <a:t>Decline fairly uniform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248400" y="2458522"/>
            <a:ext cx="22098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Affluent neighborhoods affected</a:t>
            </a:r>
          </a:p>
          <a:p>
            <a:endParaRPr lang="en-US" sz="1000" dirty="0" smtClean="0"/>
          </a:p>
          <a:p>
            <a:r>
              <a:rPr lang="en-US" dirty="0" smtClean="0"/>
              <a:t>Overall, negative</a:t>
            </a:r>
          </a:p>
          <a:p>
            <a:endParaRPr lang="en-US" sz="1000" dirty="0" smtClean="0"/>
          </a:p>
          <a:p>
            <a:r>
              <a:rPr lang="en-US" dirty="0" smtClean="0"/>
              <a:t>Worst: -44%</a:t>
            </a:r>
          </a:p>
          <a:p>
            <a:endParaRPr lang="en-US" sz="1000" dirty="0" smtClean="0"/>
          </a:p>
          <a:p>
            <a:r>
              <a:rPr lang="en-US" dirty="0" smtClean="0"/>
              <a:t>Median: -1.7%</a:t>
            </a:r>
          </a:p>
          <a:p>
            <a:endParaRPr lang="en-US" sz="1000" dirty="0" smtClean="0"/>
          </a:p>
          <a:p>
            <a:r>
              <a:rPr lang="en-US" dirty="0" smtClean="0"/>
              <a:t>50 percent from</a:t>
            </a:r>
          </a:p>
          <a:p>
            <a:r>
              <a:rPr lang="en-US" dirty="0"/>
              <a:t> </a:t>
            </a:r>
            <a:r>
              <a:rPr lang="en-US" dirty="0" smtClean="0"/>
              <a:t> -7.2% to +3.6%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2" y="1981201"/>
            <a:ext cx="5181598" cy="3668810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216255" y="6064113"/>
            <a:ext cx="3584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Removed two $1,000,000 neighborhoods since cannot calculate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Removed two highest values (100%)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12697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2" y="917867"/>
            <a:ext cx="7153832" cy="78068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b="1" dirty="0" smtClean="0"/>
              <a:t>Slight four-year decline among top 10% most expensive (2010) 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248400" y="2458522"/>
            <a:ext cx="22098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Fairly spread out</a:t>
            </a:r>
          </a:p>
          <a:p>
            <a:endParaRPr lang="en-US" sz="1000" dirty="0"/>
          </a:p>
          <a:p>
            <a:r>
              <a:rPr lang="en-US" dirty="0" smtClean="0"/>
              <a:t>Slight decline as general pattern</a:t>
            </a:r>
          </a:p>
          <a:p>
            <a:endParaRPr lang="en-US" sz="1000" dirty="0" smtClean="0"/>
          </a:p>
          <a:p>
            <a:r>
              <a:rPr lang="en-US" dirty="0" smtClean="0"/>
              <a:t>Best: +17.7%</a:t>
            </a:r>
          </a:p>
          <a:p>
            <a:endParaRPr lang="en-US" sz="1000" dirty="0" smtClean="0"/>
          </a:p>
          <a:p>
            <a:r>
              <a:rPr lang="en-US" dirty="0" smtClean="0"/>
              <a:t>Worst: -26.8%</a:t>
            </a:r>
          </a:p>
          <a:p>
            <a:endParaRPr lang="en-US" sz="1000" dirty="0" smtClean="0"/>
          </a:p>
          <a:p>
            <a:r>
              <a:rPr lang="en-US" dirty="0" smtClean="0"/>
              <a:t>Median: -2.4%</a:t>
            </a:r>
          </a:p>
          <a:p>
            <a:endParaRPr lang="en-US" sz="10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5216255" y="6188808"/>
            <a:ext cx="3584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Removed two $1,000,000 neighborhoods since cannot calculate 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2" y="1976641"/>
            <a:ext cx="5181598" cy="3673370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32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917867"/>
            <a:ext cx="7024744" cy="780685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 smtClean="0"/>
              <a:t>Top Growth Areas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400800" y="2362200"/>
            <a:ext cx="22098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dirty="0" smtClean="0"/>
              <a:t>Denver: 60% </a:t>
            </a:r>
          </a:p>
          <a:p>
            <a:pPr>
              <a:buClr>
                <a:schemeClr val="accent1"/>
              </a:buClr>
            </a:pPr>
            <a:endParaRPr lang="en-US" sz="1000" dirty="0" smtClean="0"/>
          </a:p>
          <a:p>
            <a:pPr>
              <a:buClr>
                <a:schemeClr val="accent1"/>
              </a:buClr>
            </a:pPr>
            <a:r>
              <a:rPr lang="en-US" dirty="0" smtClean="0"/>
              <a:t>Arapahoe: 15%</a:t>
            </a:r>
          </a:p>
          <a:p>
            <a:pPr>
              <a:buClr>
                <a:schemeClr val="accent1"/>
              </a:buClr>
            </a:pPr>
            <a:endParaRPr lang="en-US" sz="1000" dirty="0" smtClean="0"/>
          </a:p>
          <a:p>
            <a:pPr>
              <a:buClr>
                <a:schemeClr val="accent1"/>
              </a:buClr>
            </a:pPr>
            <a:r>
              <a:rPr lang="en-US" dirty="0" smtClean="0"/>
              <a:t>Tops in Adams</a:t>
            </a:r>
          </a:p>
          <a:p>
            <a:pPr>
              <a:buClr>
                <a:schemeClr val="accent1"/>
              </a:buClr>
            </a:pPr>
            <a:endParaRPr lang="en-US" sz="1000" dirty="0"/>
          </a:p>
          <a:p>
            <a:pPr>
              <a:buClr>
                <a:schemeClr val="accent1"/>
              </a:buClr>
            </a:pPr>
            <a:r>
              <a:rPr lang="en-US" dirty="0" smtClean="0"/>
              <a:t>Jefferson,  Douglas not here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Mature </a:t>
            </a:r>
            <a:r>
              <a:rPr lang="en-US" dirty="0" err="1" smtClean="0"/>
              <a:t>mkts</a:t>
            </a:r>
            <a:r>
              <a:rPr lang="en-US" dirty="0" smtClean="0"/>
              <a:t>?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51" y="2023707"/>
            <a:ext cx="5271654" cy="3796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367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917867"/>
            <a:ext cx="7024744" cy="780685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 smtClean="0"/>
              <a:t>Biggest Decline Areas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400800" y="2362200"/>
            <a:ext cx="22098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Adams, Arapahoe, Denver dominate</a:t>
            </a:r>
          </a:p>
          <a:p>
            <a:endParaRPr lang="en-US" sz="1000" dirty="0" smtClean="0"/>
          </a:p>
          <a:p>
            <a:r>
              <a:rPr lang="en-US" dirty="0" smtClean="0"/>
              <a:t>One in Jefferson</a:t>
            </a:r>
          </a:p>
          <a:p>
            <a:endParaRPr lang="en-US" sz="1000" dirty="0" smtClean="0"/>
          </a:p>
          <a:p>
            <a:r>
              <a:rPr lang="en-US" dirty="0"/>
              <a:t>N</a:t>
            </a:r>
            <a:r>
              <a:rPr lang="en-US" dirty="0" smtClean="0"/>
              <a:t>o Douglas</a:t>
            </a:r>
          </a:p>
          <a:p>
            <a:endParaRPr lang="en-US" sz="1000" dirty="0"/>
          </a:p>
          <a:p>
            <a:r>
              <a:rPr lang="en-US" dirty="0" smtClean="0"/>
              <a:t>Mostly lower-end neighborhoods</a:t>
            </a:r>
          </a:p>
          <a:p>
            <a:endParaRPr lang="en-US" sz="1000" dirty="0" smtClean="0"/>
          </a:p>
        </p:txBody>
      </p:sp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6" y="2034020"/>
            <a:ext cx="5248280" cy="3772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215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3266" y="2747963"/>
            <a:ext cx="6637468" cy="1362075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b="1" dirty="0" smtClean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a:rPr>
              <a:t>Possible Factors</a:t>
            </a:r>
            <a:endParaRPr lang="en-US" sz="5400" b="1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50978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762000"/>
            <a:ext cx="7024744" cy="780685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 smtClean="0"/>
              <a:t>Lower household income</a:t>
            </a:r>
            <a:endParaRPr lang="en-US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502229"/>
            <a:ext cx="6858000" cy="4898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78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917867"/>
            <a:ext cx="7024744" cy="78068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b="1" dirty="0" smtClean="0"/>
              <a:t>Low household income: negative relation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095999" y="2458522"/>
            <a:ext cx="236220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Percentage below $35K: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Everyone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Owners only</a:t>
            </a:r>
          </a:p>
          <a:p>
            <a:endParaRPr lang="en-US" sz="1000" dirty="0" smtClean="0"/>
          </a:p>
          <a:p>
            <a:r>
              <a:rPr lang="en-US" dirty="0" smtClean="0"/>
              <a:t>Correlations </a:t>
            </a:r>
          </a:p>
          <a:p>
            <a:endParaRPr lang="en-US" sz="1000" dirty="0" smtClean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All: -0.52</a:t>
            </a:r>
            <a:endParaRPr lang="en-US" sz="1000" dirty="0" smtClean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/>
              <a:t>O</a:t>
            </a:r>
            <a:r>
              <a:rPr lang="en-US" dirty="0" smtClean="0"/>
              <a:t>wners: -0.56</a:t>
            </a:r>
          </a:p>
          <a:p>
            <a:endParaRPr lang="en-US" sz="1000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57400"/>
            <a:ext cx="5181599" cy="3614056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34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62000"/>
            <a:ext cx="7467600" cy="78068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b="1" dirty="0" smtClean="0"/>
              <a:t>Middle-class household income</a:t>
            </a:r>
            <a:endParaRPr lang="en-US" b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330" y="1447801"/>
            <a:ext cx="6911340" cy="4936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452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Imagine Someone: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 2" panose="05020102010507070707" pitchFamily="18" charset="2"/>
              <a:buChar char="P"/>
            </a:pPr>
            <a:r>
              <a:rPr lang="en-US" sz="3600" dirty="0" smtClean="0"/>
              <a:t> </a:t>
            </a:r>
            <a:r>
              <a:rPr lang="en-US" sz="4000" dirty="0" smtClean="0"/>
              <a:t>New to Denver area</a:t>
            </a:r>
          </a:p>
          <a:p>
            <a:pPr>
              <a:buFont typeface="Wingdings 2" panose="05020102010507070707" pitchFamily="18" charset="2"/>
              <a:buChar char="P"/>
            </a:pPr>
            <a:r>
              <a:rPr lang="en-US" sz="4000" dirty="0" smtClean="0"/>
              <a:t> House hunting</a:t>
            </a:r>
          </a:p>
          <a:p>
            <a:pPr>
              <a:buFont typeface="Wingdings 2" panose="05020102010507070707" pitchFamily="18" charset="2"/>
              <a:buChar char="P"/>
            </a:pPr>
            <a:r>
              <a:rPr lang="en-US" sz="4000" dirty="0" smtClean="0"/>
              <a:t> Where to live, and why?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7327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917867"/>
            <a:ext cx="7024744" cy="78068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b="1" dirty="0" smtClean="0"/>
              <a:t>Middle-class household income negative?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095999" y="1961614"/>
            <a:ext cx="2514601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Percentage from $35K to $100K: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Same as before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CO ‘middle-class’</a:t>
            </a:r>
          </a:p>
          <a:p>
            <a:endParaRPr lang="en-US" sz="1000" dirty="0" smtClean="0"/>
          </a:p>
          <a:p>
            <a:r>
              <a:rPr lang="en-US" dirty="0" smtClean="0"/>
              <a:t>  Correlations </a:t>
            </a:r>
            <a:endParaRPr lang="en-US" sz="1000" dirty="0" smtClean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All: -0.64</a:t>
            </a:r>
            <a:endParaRPr lang="en-US" sz="1000" dirty="0" smtClean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/>
              <a:t>O</a:t>
            </a:r>
            <a:r>
              <a:rPr lang="en-US" dirty="0" smtClean="0"/>
              <a:t>wners: -0.74</a:t>
            </a:r>
          </a:p>
          <a:p>
            <a:endParaRPr lang="en-US" dirty="0"/>
          </a:p>
          <a:p>
            <a:r>
              <a:rPr lang="en-US" dirty="0" smtClean="0"/>
              <a:t>Other correlations: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$35-50K: -0.57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$50-75K: -0.50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/>
              <a:t>$75-100k: -</a:t>
            </a:r>
            <a:r>
              <a:rPr lang="en-US" dirty="0" smtClean="0"/>
              <a:t>0.05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2000921"/>
            <a:ext cx="5181599" cy="3561679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60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762000"/>
            <a:ext cx="7024744" cy="780685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 smtClean="0"/>
              <a:t>Upper household income</a:t>
            </a:r>
            <a:endParaRPr lang="en-US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921" y="1676400"/>
            <a:ext cx="6614159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499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917867"/>
            <a:ext cx="7024744" cy="78068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b="1" dirty="0" smtClean="0"/>
              <a:t>Upper household income positive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095999" y="1961614"/>
            <a:ext cx="2362201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Percentage above $100K: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Same as before</a:t>
            </a:r>
          </a:p>
          <a:p>
            <a:endParaRPr lang="en-US" sz="1000" dirty="0" smtClean="0"/>
          </a:p>
          <a:p>
            <a:r>
              <a:rPr lang="en-US" dirty="0" smtClean="0"/>
              <a:t>  Correlations </a:t>
            </a:r>
            <a:endParaRPr lang="en-US" sz="1000" dirty="0" smtClean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All: 0.76</a:t>
            </a:r>
            <a:endParaRPr lang="en-US" sz="1000" dirty="0" smtClean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/>
              <a:t>O</a:t>
            </a:r>
            <a:r>
              <a:rPr lang="en-US" dirty="0" smtClean="0"/>
              <a:t>wners: 0.82</a:t>
            </a:r>
          </a:p>
          <a:p>
            <a:endParaRPr lang="en-US" dirty="0"/>
          </a:p>
          <a:p>
            <a:r>
              <a:rPr lang="en-US" dirty="0" smtClean="0"/>
              <a:t>Other correlations: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$35-50K: -0.57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$50-75K: -0.50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1981200"/>
            <a:ext cx="5181598" cy="3561678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45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917867"/>
            <a:ext cx="7024744" cy="78068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b="1" dirty="0" smtClean="0"/>
              <a:t>Neighborhood individual income: positive relation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095999" y="1961614"/>
            <a:ext cx="2438401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Median income, neighborhood</a:t>
            </a:r>
          </a:p>
          <a:p>
            <a:endParaRPr lang="en-US" sz="1000" dirty="0" smtClean="0"/>
          </a:p>
          <a:p>
            <a:r>
              <a:rPr lang="en-US" dirty="0" smtClean="0"/>
              <a:t>  Correlation: +0.72 </a:t>
            </a:r>
            <a:endParaRPr lang="en-US" sz="1000" dirty="0" smtClean="0"/>
          </a:p>
          <a:p>
            <a:endParaRPr lang="en-US" dirty="0"/>
          </a:p>
          <a:p>
            <a:r>
              <a:rPr lang="en-US" dirty="0" smtClean="0"/>
              <a:t>Correlations</a:t>
            </a:r>
            <a:r>
              <a:rPr lang="en-US" dirty="0"/>
              <a:t> </a:t>
            </a:r>
            <a:r>
              <a:rPr lang="en-US" dirty="0" smtClean="0"/>
              <a:t>with </a:t>
            </a:r>
          </a:p>
          <a:p>
            <a:r>
              <a:rPr lang="en-US" dirty="0" smtClean="0"/>
              <a:t>  percent: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Below $25K: -0.54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$25-35K: -0.57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$35-50K: -0.37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$50-65K: +0.06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$65-75K: +0.20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$75K+:   +0.82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1981200"/>
            <a:ext cx="5181599" cy="3561679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43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917867"/>
            <a:ext cx="7024744" cy="78068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b="1" dirty="0" smtClean="0"/>
              <a:t>Family factors:</a:t>
            </a:r>
            <a:br>
              <a:rPr lang="en-US" b="1" dirty="0" smtClean="0"/>
            </a:br>
            <a:r>
              <a:rPr lang="en-US" b="1" dirty="0" smtClean="0"/>
              <a:t>modest relation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095999" y="1961614"/>
            <a:ext cx="2438401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Family factors: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Percent married couples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Average family size</a:t>
            </a:r>
          </a:p>
          <a:p>
            <a:endParaRPr lang="en-US" sz="1000" dirty="0" smtClean="0"/>
          </a:p>
          <a:p>
            <a:r>
              <a:rPr lang="en-US" dirty="0" smtClean="0"/>
              <a:t>Correlations: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Percent married couples: +0.42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Average family size: -0.35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1995241"/>
            <a:ext cx="5145086" cy="3536581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51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917867"/>
            <a:ext cx="7024744" cy="780685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 smtClean="0"/>
              <a:t>Neighborhood education</a:t>
            </a:r>
            <a:endParaRPr lang="en-US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921" y="1676400"/>
            <a:ext cx="6614159" cy="472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263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917867"/>
            <a:ext cx="7024744" cy="78068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b="1" dirty="0" smtClean="0"/>
              <a:t>Neighborhood education:</a:t>
            </a:r>
            <a:br>
              <a:rPr lang="en-US" b="1" dirty="0" smtClean="0"/>
            </a:br>
            <a:r>
              <a:rPr lang="en-US" b="1" dirty="0" smtClean="0"/>
              <a:t>very important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095999" y="1961614"/>
            <a:ext cx="2438401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Adult education levels (percent)</a:t>
            </a:r>
            <a:endParaRPr lang="en-US" dirty="0"/>
          </a:p>
          <a:p>
            <a:endParaRPr lang="en-US" sz="1000" dirty="0"/>
          </a:p>
          <a:p>
            <a:r>
              <a:rPr lang="en-US" dirty="0" smtClean="0"/>
              <a:t>Correlations </a:t>
            </a:r>
            <a:r>
              <a:rPr lang="en-US" dirty="0"/>
              <a:t>with </a:t>
            </a:r>
          </a:p>
          <a:p>
            <a:r>
              <a:rPr lang="en-US" dirty="0"/>
              <a:t>  percent: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HS dropout: </a:t>
            </a:r>
            <a:r>
              <a:rPr lang="en-US" dirty="0"/>
              <a:t>-</a:t>
            </a:r>
            <a:r>
              <a:rPr lang="en-US" dirty="0" smtClean="0"/>
              <a:t>0.53</a:t>
            </a:r>
            <a:endParaRPr lang="en-US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HS only: </a:t>
            </a:r>
            <a:r>
              <a:rPr lang="en-US" dirty="0"/>
              <a:t>-</a:t>
            </a:r>
            <a:r>
              <a:rPr lang="en-US" dirty="0" smtClean="0"/>
              <a:t>0.69</a:t>
            </a:r>
            <a:endParaRPr lang="en-US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Some college or Assoc.: </a:t>
            </a:r>
            <a:r>
              <a:rPr lang="en-US" dirty="0"/>
              <a:t>-</a:t>
            </a:r>
            <a:r>
              <a:rPr lang="en-US" dirty="0" smtClean="0"/>
              <a:t>0.40</a:t>
            </a:r>
            <a:endParaRPr lang="en-US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BA only: +0.67</a:t>
            </a:r>
            <a:endParaRPr lang="en-US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Degree above BA: +0.80</a:t>
            </a:r>
            <a:endParaRPr lang="en-US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HS or more: +0.53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BA or more: +0.77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88" y="1981200"/>
            <a:ext cx="5165512" cy="3550621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64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917867"/>
            <a:ext cx="7024744" cy="78068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b="1" dirty="0" smtClean="0"/>
              <a:t>Poverty rates:</a:t>
            </a:r>
            <a:br>
              <a:rPr lang="en-US" b="1" dirty="0" smtClean="0"/>
            </a:br>
            <a:r>
              <a:rPr lang="en-US" b="1" dirty="0" smtClean="0"/>
              <a:t>negative relation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095999" y="1961614"/>
            <a:ext cx="243840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Percent of people: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Poverty rate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Up to 150 perc. </a:t>
            </a:r>
            <a:r>
              <a:rPr lang="en-US" dirty="0"/>
              <a:t>p</a:t>
            </a:r>
            <a:r>
              <a:rPr lang="en-US" dirty="0" smtClean="0"/>
              <a:t>overty rate</a:t>
            </a:r>
          </a:p>
          <a:p>
            <a:endParaRPr lang="en-US" sz="1000" dirty="0" smtClean="0"/>
          </a:p>
          <a:p>
            <a:r>
              <a:rPr lang="en-US" dirty="0" smtClean="0"/>
              <a:t>Correlations: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Poverty: </a:t>
            </a:r>
            <a:r>
              <a:rPr lang="en-US" dirty="0"/>
              <a:t>-</a:t>
            </a:r>
            <a:r>
              <a:rPr lang="en-US" dirty="0" smtClean="0"/>
              <a:t>0.47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150 percent poverty: -0.55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26" y="1980884"/>
            <a:ext cx="5165974" cy="3550938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70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917867"/>
            <a:ext cx="7024744" cy="78068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b="1" dirty="0" smtClean="0"/>
              <a:t>Housing age and size:</a:t>
            </a:r>
            <a:br>
              <a:rPr lang="en-US" b="1" dirty="0" smtClean="0"/>
            </a:br>
            <a:r>
              <a:rPr lang="en-US" b="1" dirty="0" smtClean="0"/>
              <a:t>minimal relation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095999" y="1961614"/>
            <a:ext cx="2438401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Housing: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Median year built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Percent at least two-units</a:t>
            </a:r>
          </a:p>
          <a:p>
            <a:endParaRPr lang="en-US" sz="1000" dirty="0" smtClean="0"/>
          </a:p>
          <a:p>
            <a:r>
              <a:rPr lang="en-US" dirty="0" smtClean="0"/>
              <a:t>Correlations: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Year: +0.24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Unit size: -0.19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905000"/>
            <a:ext cx="5221400" cy="3589038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93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917867"/>
            <a:ext cx="7024744" cy="78068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b="1" dirty="0" smtClean="0"/>
              <a:t>Housing vacancies &amp; renting:</a:t>
            </a:r>
            <a:br>
              <a:rPr lang="en-US" b="1" dirty="0" smtClean="0"/>
            </a:br>
            <a:r>
              <a:rPr lang="en-US" b="1" dirty="0" smtClean="0"/>
              <a:t>minimal relation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095999" y="1961614"/>
            <a:ext cx="2438401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Housing: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Percent vacant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Percent rented</a:t>
            </a:r>
          </a:p>
          <a:p>
            <a:endParaRPr lang="en-US" sz="1000" dirty="0" smtClean="0"/>
          </a:p>
          <a:p>
            <a:r>
              <a:rPr lang="en-US" dirty="0" smtClean="0"/>
              <a:t>Correlations: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Vacant: -0.04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Rented: -0.34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88" y="1915096"/>
            <a:ext cx="5206712" cy="3578941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95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400" b="1" dirty="0" smtClean="0"/>
              <a:t>Visualize Neighborhoods</a:t>
            </a:r>
            <a:endParaRPr lang="en-US" sz="44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86000"/>
            <a:ext cx="3554500" cy="3508375"/>
          </a:xfr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724401" y="2514600"/>
            <a:ext cx="388619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3600" dirty="0" smtClean="0"/>
              <a:t>Become familiar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000" dirty="0" smtClean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3600" dirty="0" smtClean="0"/>
              <a:t>‘See’ the  neighborhoods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23023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917867"/>
            <a:ext cx="7024744" cy="78068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b="1" dirty="0" smtClean="0"/>
              <a:t>Neighborhood working:</a:t>
            </a:r>
            <a:br>
              <a:rPr lang="en-US" b="1" dirty="0" smtClean="0"/>
            </a:br>
            <a:r>
              <a:rPr lang="en-US" b="1" dirty="0" smtClean="0"/>
              <a:t>minimal relation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095999" y="1961614"/>
            <a:ext cx="24384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Neighborhood working: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Average number of hrs. worked</a:t>
            </a:r>
          </a:p>
          <a:p>
            <a:endParaRPr lang="en-US" sz="1000" dirty="0" smtClean="0"/>
          </a:p>
          <a:p>
            <a:r>
              <a:rPr lang="en-US" dirty="0" smtClean="0"/>
              <a:t>Correlation of +0.26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00" y="1905000"/>
            <a:ext cx="5221400" cy="3589037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92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762000"/>
            <a:ext cx="7024744" cy="780685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 smtClean="0"/>
              <a:t>School district quality</a:t>
            </a:r>
            <a:endParaRPr lang="en-US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1" y="1524000"/>
            <a:ext cx="6827519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119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917867"/>
            <a:ext cx="7024744" cy="78068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b="1" dirty="0" smtClean="0"/>
              <a:t>School district quality:</a:t>
            </a:r>
            <a:br>
              <a:rPr lang="en-US" b="1" dirty="0" smtClean="0"/>
            </a:br>
            <a:r>
              <a:rPr lang="en-US" b="1" dirty="0" smtClean="0"/>
              <a:t>modest relation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095999" y="1961614"/>
            <a:ext cx="243840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School district rank: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Prior year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Two years ago</a:t>
            </a:r>
          </a:p>
          <a:p>
            <a:endParaRPr lang="en-US" sz="1000" dirty="0" smtClean="0"/>
          </a:p>
          <a:p>
            <a:r>
              <a:rPr lang="en-US" dirty="0" smtClean="0"/>
              <a:t>Correlations: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Prior </a:t>
            </a:r>
            <a:r>
              <a:rPr lang="en-US" dirty="0" err="1" smtClean="0"/>
              <a:t>yr</a:t>
            </a:r>
            <a:r>
              <a:rPr lang="en-US" dirty="0" smtClean="0"/>
              <a:t>: +0.37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 smtClean="0"/>
              <a:t>Two years ago: </a:t>
            </a:r>
          </a:p>
          <a:p>
            <a:pPr>
              <a:buClr>
                <a:schemeClr val="accent1"/>
              </a:buClr>
            </a:pPr>
            <a:r>
              <a:rPr lang="en-US" dirty="0"/>
              <a:t> </a:t>
            </a:r>
            <a:r>
              <a:rPr lang="en-US" dirty="0" smtClean="0"/>
              <a:t>     +0.35</a:t>
            </a:r>
          </a:p>
          <a:p>
            <a:endParaRPr lang="en-US" dirty="0"/>
          </a:p>
          <a:p>
            <a:r>
              <a:rPr lang="en-US" dirty="0" smtClean="0"/>
              <a:t>School districts much larger than neighborhoods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1905000"/>
            <a:ext cx="5238750" cy="3600963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94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32"/>
          <a:stretch/>
        </p:blipFill>
        <p:spPr>
          <a:xfrm>
            <a:off x="661212" y="2133600"/>
            <a:ext cx="7774912" cy="4191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3900" y="609600"/>
            <a:ext cx="7696200" cy="136207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dirty="0"/>
              <a:t>Interactive </a:t>
            </a:r>
            <a:r>
              <a:rPr lang="en-US" sz="6000" b="1" dirty="0" smtClean="0"/>
              <a:t>map: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700" dirty="0"/>
              <a:t/>
            </a:r>
            <a:br>
              <a:rPr lang="en-US" sz="700" dirty="0"/>
            </a:br>
            <a:r>
              <a:rPr lang="en-US" sz="2200" dirty="0" smtClean="0">
                <a:solidFill>
                  <a:schemeClr val="tx1"/>
                </a:solidFill>
              </a:rPr>
              <a:t>github.com/JohnRyan70/</a:t>
            </a:r>
            <a:r>
              <a:rPr lang="en-US" sz="2200" dirty="0" err="1" smtClean="0">
                <a:solidFill>
                  <a:schemeClr val="tx1"/>
                </a:solidFill>
              </a:rPr>
              <a:t>Denver_Housing</a:t>
            </a:r>
            <a:r>
              <a:rPr lang="en-US" sz="2200" dirty="0" smtClean="0">
                <a:solidFill>
                  <a:schemeClr val="tx1"/>
                </a:solidFill>
              </a:rPr>
              <a:t>/tree/master/Shiny</a:t>
            </a:r>
            <a:endParaRPr 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24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3266" y="2747963"/>
            <a:ext cx="6637468" cy="136207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5400" b="1" dirty="0" smtClean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a:rPr>
              <a:t>What Drives Housing</a:t>
            </a:r>
            <a:endParaRPr lang="en-US" sz="5400" b="1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74210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764578853"/>
              </p:ext>
            </p:extLst>
          </p:nvPr>
        </p:nvGraphicFramePr>
        <p:xfrm>
          <a:off x="762000" y="1573795"/>
          <a:ext cx="7620000" cy="4702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43000" y="762000"/>
            <a:ext cx="70104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2">
                    <a:lumMod val="50000"/>
                  </a:schemeClr>
                </a:solidFill>
              </a:rPr>
              <a:t>Potential Factors</a:t>
            </a:r>
            <a:endParaRPr 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92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567362183"/>
              </p:ext>
            </p:extLst>
          </p:nvPr>
        </p:nvGraphicFramePr>
        <p:xfrm>
          <a:off x="762000" y="1573795"/>
          <a:ext cx="7620000" cy="4702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43000" y="762000"/>
            <a:ext cx="70104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2">
                    <a:lumMod val="50000"/>
                  </a:schemeClr>
                </a:solidFill>
              </a:rPr>
              <a:t>Potential Factors</a:t>
            </a:r>
            <a:endParaRPr 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9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762000"/>
            <a:ext cx="7024744" cy="1143000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smtClean="0"/>
              <a:t>Choosing Model</a:t>
            </a:r>
            <a:endParaRPr lang="en-US" sz="6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019800" y="2286000"/>
            <a:ext cx="2590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2400" dirty="0" smtClean="0"/>
              <a:t>Model: 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en-US" sz="1000" dirty="0" smtClean="0"/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400" dirty="0" smtClean="0"/>
              <a:t>Predict vs. interpret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en-US" sz="1000" dirty="0" smtClean="0"/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400" dirty="0" smtClean="0"/>
              <a:t>Easy to explain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en-US" sz="1000" dirty="0" smtClean="0"/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400" dirty="0" smtClean="0"/>
              <a:t>Reduce overfitting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41" y="2217900"/>
            <a:ext cx="5106559" cy="339575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06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7200"/>
            <a:ext cx="7230034" cy="114300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/>
              <a:t>Finding Best Model</a:t>
            </a:r>
            <a:endParaRPr lang="en-US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524000" y="1524000"/>
            <a:ext cx="6400800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LASSO regression</a:t>
            </a:r>
          </a:p>
          <a:p>
            <a:pPr marL="914400" lvl="1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800" dirty="0" smtClean="0"/>
              <a:t>Reduce multicollinearity</a:t>
            </a:r>
          </a:p>
          <a:p>
            <a:pPr marL="914400" lvl="1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800" dirty="0" smtClean="0"/>
              <a:t>Select factors</a:t>
            </a:r>
          </a:p>
          <a:p>
            <a:endParaRPr lang="en-US" sz="1200" dirty="0"/>
          </a:p>
          <a:p>
            <a:r>
              <a:rPr lang="en-US" sz="2800" dirty="0" smtClean="0"/>
              <a:t>Cross-validation</a:t>
            </a:r>
          </a:p>
          <a:p>
            <a:pPr marL="914400" lvl="1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800" dirty="0" smtClean="0"/>
              <a:t>‘Train’ model on 70%</a:t>
            </a:r>
          </a:p>
          <a:p>
            <a:pPr marL="914400" lvl="1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800" dirty="0" smtClean="0"/>
              <a:t>Then test dataset (30%)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endParaRPr lang="en-US" sz="1000" dirty="0" smtClean="0"/>
          </a:p>
          <a:p>
            <a:r>
              <a:rPr lang="en-US" sz="2800" dirty="0" smtClean="0"/>
              <a:t>Model results</a:t>
            </a:r>
          </a:p>
          <a:p>
            <a:pPr marL="914400" lvl="1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800" dirty="0" smtClean="0"/>
              <a:t>Similar RMSE to OLS</a:t>
            </a:r>
          </a:p>
          <a:p>
            <a:pPr marL="914400" lvl="1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800" dirty="0" smtClean="0"/>
              <a:t>RMSE 7.4% higher, test data</a:t>
            </a:r>
          </a:p>
          <a:p>
            <a:pPr marL="914400" lvl="1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800" dirty="0" smtClean="0"/>
              <a:t>Dropped two variables</a:t>
            </a:r>
          </a:p>
        </p:txBody>
      </p:sp>
    </p:spTree>
    <p:extLst>
      <p:ext uri="{BB962C8B-B14F-4D97-AF65-F5344CB8AC3E}">
        <p14:creationId xmlns:p14="http://schemas.microsoft.com/office/powerpoint/2010/main" val="1165568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143000"/>
            <a:ext cx="7024744" cy="1143000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smtClean="0"/>
              <a:t>Income and education important</a:t>
            </a:r>
            <a:endParaRPr lang="en-US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524000" y="2289750"/>
            <a:ext cx="60960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Household income</a:t>
            </a:r>
          </a:p>
          <a:p>
            <a:pPr marL="914400" lvl="1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3200" dirty="0" smtClean="0"/>
              <a:t>From 20% to 60%: $176K!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1000" dirty="0" smtClean="0"/>
          </a:p>
          <a:p>
            <a:r>
              <a:rPr lang="en-US" sz="3200" dirty="0" smtClean="0"/>
              <a:t>Individual income:</a:t>
            </a:r>
          </a:p>
          <a:p>
            <a:pPr marL="914400" lvl="1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3200" dirty="0" smtClean="0"/>
              <a:t>Every $1 as $1.50 housing</a:t>
            </a:r>
            <a:endParaRPr lang="en-US" sz="3200" dirty="0"/>
          </a:p>
          <a:p>
            <a:pPr marL="914400" lvl="1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3200" dirty="0" smtClean="0"/>
              <a:t>VIF over 8 in some cases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endParaRPr lang="en-US" sz="1000" dirty="0" smtClean="0"/>
          </a:p>
          <a:p>
            <a:r>
              <a:rPr lang="en-US" sz="3200" dirty="0" smtClean="0"/>
              <a:t>College education:</a:t>
            </a:r>
          </a:p>
          <a:p>
            <a:pPr marL="914400" lvl="1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3200" dirty="0" smtClean="0"/>
              <a:t>From 20% to 60%: $97K!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49914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r>
              <a:rPr lang="en-US" sz="4400" b="1" dirty="0" smtClean="0"/>
              <a:t>Understand Housing Market</a:t>
            </a:r>
            <a:endParaRPr lang="en-US" sz="44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819400"/>
            <a:ext cx="4214356" cy="2362200"/>
          </a:xfr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5105401" y="2515612"/>
            <a:ext cx="33527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3600" dirty="0" smtClean="0"/>
              <a:t>Market</a:t>
            </a:r>
          </a:p>
          <a:p>
            <a:pPr>
              <a:buClr>
                <a:schemeClr val="accent1"/>
              </a:buClr>
            </a:pPr>
            <a:endParaRPr lang="en-US" sz="1000" dirty="0" smtClean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3000" dirty="0" smtClean="0"/>
              <a:t>Highs/Lows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en-US" sz="1000" dirty="0" smtClean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3000" dirty="0" smtClean="0"/>
              <a:t>Neighborhoods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en-US" sz="1000" dirty="0" smtClean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3000" dirty="0" smtClean="0"/>
              <a:t>Forces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21574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762000"/>
            <a:ext cx="7024744" cy="1143000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smtClean="0"/>
              <a:t>Surprises</a:t>
            </a:r>
            <a:endParaRPr lang="en-US" sz="6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524000" y="1981200"/>
            <a:ext cx="64008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High school dropouts positive?</a:t>
            </a:r>
          </a:p>
          <a:p>
            <a:endParaRPr lang="en-US" sz="1000" dirty="0" smtClean="0"/>
          </a:p>
          <a:p>
            <a:r>
              <a:rPr lang="en-US" sz="3200" dirty="0" smtClean="0"/>
              <a:t>‘Middle-class’ households gone</a:t>
            </a:r>
          </a:p>
          <a:p>
            <a:endParaRPr lang="en-US" sz="1000" dirty="0"/>
          </a:p>
          <a:p>
            <a:r>
              <a:rPr lang="en-US" sz="3200" dirty="0" smtClean="0"/>
              <a:t>Poverty rates positive?</a:t>
            </a:r>
          </a:p>
          <a:p>
            <a:endParaRPr lang="en-US" sz="1000" dirty="0"/>
          </a:p>
          <a:p>
            <a:r>
              <a:rPr lang="en-US" sz="3200" dirty="0" smtClean="0"/>
              <a:t>School districts negative?</a:t>
            </a:r>
          </a:p>
          <a:p>
            <a:endParaRPr lang="en-US" sz="1000" dirty="0"/>
          </a:p>
          <a:p>
            <a:r>
              <a:rPr lang="en-US" sz="3200" dirty="0" smtClean="0"/>
              <a:t>Vacancies positive?</a:t>
            </a:r>
          </a:p>
        </p:txBody>
      </p:sp>
    </p:spTree>
    <p:extLst>
      <p:ext uri="{BB962C8B-B14F-4D97-AF65-F5344CB8AC3E}">
        <p14:creationId xmlns:p14="http://schemas.microsoft.com/office/powerpoint/2010/main" val="112003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249644"/>
            <a:ext cx="6637468" cy="1362075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b="1" dirty="0" smtClean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a:rPr>
              <a:t>Recommendations</a:t>
            </a:r>
            <a:endParaRPr lang="en-US" sz="5400" b="1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3616015"/>
            <a:ext cx="6637467" cy="152041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a.k.a. Why do this?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01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66800"/>
            <a:ext cx="7024744" cy="1143000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smtClean="0"/>
              <a:t>Check neighborhood income</a:t>
            </a:r>
            <a:endParaRPr lang="en-US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524000" y="2138839"/>
            <a:ext cx="640080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Household owners</a:t>
            </a:r>
          </a:p>
          <a:p>
            <a:pPr marL="914400" lvl="1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3200" dirty="0" smtClean="0"/>
              <a:t>High-income strong!</a:t>
            </a:r>
          </a:p>
          <a:p>
            <a:pPr marL="914400" lvl="1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3200" dirty="0" smtClean="0"/>
              <a:t>Middle-income so-so</a:t>
            </a:r>
          </a:p>
          <a:p>
            <a:endParaRPr lang="en-US" sz="1000" dirty="0" smtClean="0"/>
          </a:p>
          <a:p>
            <a:r>
              <a:rPr lang="en-US" sz="3200" dirty="0" smtClean="0"/>
              <a:t>Individual income important</a:t>
            </a:r>
          </a:p>
          <a:p>
            <a:pPr marL="914400" lvl="1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3200" dirty="0" smtClean="0"/>
              <a:t>Multiplier effect</a:t>
            </a:r>
          </a:p>
          <a:p>
            <a:pPr marL="914400" lvl="1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3200" dirty="0" smtClean="0"/>
              <a:t>Negative for below $35K</a:t>
            </a:r>
          </a:p>
          <a:p>
            <a:pPr marL="914400" lvl="1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3200" dirty="0" smtClean="0"/>
              <a:t>Positive above $75K</a:t>
            </a:r>
          </a:p>
          <a:p>
            <a:pPr marL="914400" lvl="1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3200" dirty="0" smtClean="0"/>
              <a:t>Middle-income so-so</a:t>
            </a:r>
          </a:p>
        </p:txBody>
      </p:sp>
    </p:spTree>
    <p:extLst>
      <p:ext uri="{BB962C8B-B14F-4D97-AF65-F5344CB8AC3E}">
        <p14:creationId xmlns:p14="http://schemas.microsoft.com/office/powerpoint/2010/main" val="215454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"/>
            <a:ext cx="7306234" cy="1143000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smtClean="0"/>
              <a:t>Check education levels</a:t>
            </a:r>
            <a:endParaRPr lang="en-US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524000" y="1905000"/>
            <a:ext cx="640080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College education strong</a:t>
            </a:r>
          </a:p>
          <a:p>
            <a:pPr marL="914400" lvl="1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3200" dirty="0" smtClean="0"/>
              <a:t>Positive relation</a:t>
            </a:r>
          </a:p>
          <a:p>
            <a:pPr marL="914400" lvl="1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3200" dirty="0" smtClean="0"/>
              <a:t>Higher with post-college</a:t>
            </a:r>
          </a:p>
          <a:p>
            <a:endParaRPr lang="en-US" sz="1000" dirty="0" smtClean="0"/>
          </a:p>
          <a:p>
            <a:r>
              <a:rPr lang="en-US" sz="3200" dirty="0" smtClean="0"/>
              <a:t>High school dropouts mixed</a:t>
            </a:r>
          </a:p>
          <a:p>
            <a:endParaRPr lang="en-US" sz="1000" dirty="0" smtClean="0"/>
          </a:p>
          <a:p>
            <a:r>
              <a:rPr lang="en-US" sz="3200" dirty="0" smtClean="0"/>
              <a:t>School districts mixed</a:t>
            </a:r>
          </a:p>
          <a:p>
            <a:pPr marL="914400" lvl="1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3200" dirty="0" smtClean="0"/>
              <a:t>District size</a:t>
            </a:r>
          </a:p>
          <a:p>
            <a:pPr marL="914400" lvl="1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3200" dirty="0" smtClean="0"/>
              <a:t>Perhaps individual schools</a:t>
            </a:r>
          </a:p>
        </p:txBody>
      </p:sp>
    </p:spTree>
    <p:extLst>
      <p:ext uri="{BB962C8B-B14F-4D97-AF65-F5344CB8AC3E}">
        <p14:creationId xmlns:p14="http://schemas.microsoft.com/office/powerpoint/2010/main" val="1939923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249644"/>
            <a:ext cx="6637468" cy="1362075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b="1" dirty="0" smtClean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a:rPr>
              <a:t>The End</a:t>
            </a:r>
            <a:endParaRPr lang="en-US" sz="5400" b="1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3616015"/>
            <a:ext cx="6637467" cy="152041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Questions?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85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249644"/>
            <a:ext cx="6637468" cy="1362075"/>
          </a:xfrm>
        </p:spPr>
        <p:txBody>
          <a:bodyPr anchor="ctr">
            <a:noAutofit/>
          </a:bodyPr>
          <a:lstStyle/>
          <a:p>
            <a:pPr algn="ctr"/>
            <a:r>
              <a:rPr lang="en-US" sz="5400" b="1" dirty="0" smtClean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a:rPr>
              <a:t>John Francis Ryan, Ph.D.</a:t>
            </a:r>
            <a:endParaRPr lang="en-US" sz="5400" b="1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6" y="3889787"/>
            <a:ext cx="6637467" cy="152041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7030A0"/>
                </a:solidFill>
                <a:hlinkClick r:id="rId2"/>
              </a:rPr>
              <a:t>jfryan70@gmail.com</a:t>
            </a:r>
            <a:endParaRPr lang="en-US" dirty="0" smtClean="0">
              <a:solidFill>
                <a:srgbClr val="7030A0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254-230-2555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www.about.me/john.f.ryan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03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514600"/>
            <a:ext cx="6637468" cy="1362075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b="1" dirty="0" smtClean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a:rPr>
              <a:t>Technical Details</a:t>
            </a:r>
            <a:endParaRPr lang="en-US" sz="5400" b="1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3880972"/>
            <a:ext cx="6637467" cy="48493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Modeling process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30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Initial Problems</a:t>
            </a:r>
            <a:endParaRPr lang="en-US" sz="6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676400" y="2438400"/>
            <a:ext cx="6096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OLS Regression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1000" dirty="0" smtClean="0"/>
          </a:p>
          <a:p>
            <a:r>
              <a:rPr lang="en-US" sz="3200" dirty="0" smtClean="0"/>
              <a:t>Multicollinearity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1000" dirty="0" smtClean="0"/>
          </a:p>
          <a:p>
            <a:pPr marL="914400" lvl="1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3200" dirty="0" smtClean="0"/>
              <a:t>VIF over 8 in some cases</a:t>
            </a:r>
          </a:p>
          <a:p>
            <a:pPr marL="914400" lvl="1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3200" dirty="0" smtClean="0"/>
              <a:t>Some factors related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672173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762000"/>
            <a:ext cx="7024744" cy="1143000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smtClean="0"/>
              <a:t>LASSO Regression</a:t>
            </a:r>
            <a:endParaRPr lang="en-US" sz="6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524000" y="2245816"/>
            <a:ext cx="6096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3200" b="1" u="sng" dirty="0" smtClean="0"/>
              <a:t>L</a:t>
            </a:r>
            <a:r>
              <a:rPr lang="en-US" sz="3200" dirty="0" smtClean="0"/>
              <a:t>east </a:t>
            </a:r>
            <a:r>
              <a:rPr lang="en-US" sz="3200" b="1" u="sng" dirty="0" smtClean="0"/>
              <a:t>A</a:t>
            </a:r>
            <a:r>
              <a:rPr lang="en-US" sz="3200" dirty="0" smtClean="0"/>
              <a:t>bsolute </a:t>
            </a:r>
            <a:r>
              <a:rPr lang="en-US" sz="3200" b="1" u="sng" dirty="0" smtClean="0"/>
              <a:t>S</a:t>
            </a:r>
            <a:r>
              <a:rPr lang="en-US" sz="3200" dirty="0" smtClean="0"/>
              <a:t>hrinkage and </a:t>
            </a:r>
            <a:r>
              <a:rPr lang="en-US" sz="3200" b="1" u="sng" dirty="0" smtClean="0"/>
              <a:t>S</a:t>
            </a:r>
            <a:r>
              <a:rPr lang="en-US" sz="3200" dirty="0" smtClean="0"/>
              <a:t>election </a:t>
            </a:r>
            <a:r>
              <a:rPr lang="en-US" sz="3200" b="1" u="sng" dirty="0" smtClean="0"/>
              <a:t>O</a:t>
            </a:r>
            <a:r>
              <a:rPr lang="en-US" sz="3200" dirty="0" smtClean="0"/>
              <a:t>perator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en-US" sz="1000" dirty="0" smtClean="0"/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3200" dirty="0" smtClean="0"/>
              <a:t>Here, </a:t>
            </a:r>
            <a:r>
              <a:rPr lang="en-US" sz="3200" i="1" dirty="0" smtClean="0"/>
              <a:t>k</a:t>
            </a:r>
            <a:r>
              <a:rPr lang="en-US" sz="3200" dirty="0" smtClean="0"/>
              <a:t>-fold cross-validation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en-US" sz="1000" dirty="0" smtClean="0"/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3200" dirty="0" smtClean="0"/>
              <a:t>“Tuning parameter”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en-US" sz="1000" dirty="0" smtClean="0"/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3200" dirty="0" smtClean="0"/>
              <a:t>Collinearity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en-US" sz="1000" dirty="0" smtClean="0"/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3200" dirty="0" smtClean="0"/>
              <a:t>Variable selection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48734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01" y="1524000"/>
            <a:ext cx="7011899" cy="4800600"/>
          </a:xfr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52400"/>
            <a:ext cx="7024744" cy="1143000"/>
          </a:xfrm>
        </p:spPr>
        <p:txBody>
          <a:bodyPr/>
          <a:lstStyle/>
          <a:p>
            <a:pPr algn="ctr"/>
            <a:r>
              <a:rPr lang="en-US" b="1" dirty="0" smtClean="0"/>
              <a:t>Tuning parameter (</a:t>
            </a:r>
            <a:r>
              <a:rPr lang="en-US" b="1" dirty="0" smtClean="0">
                <a:cs typeface="Courier New"/>
              </a:rPr>
              <a:t>lambda)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905000" cy="762000"/>
          </a:xfr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 lnSpcReduction="10000"/>
          </a:bodyPr>
          <a:lstStyle/>
          <a:p>
            <a:pPr algn="ctr"/>
            <a:r>
              <a:rPr lang="en-US" dirty="0" smtClean="0"/>
              <a:t>Minimum: 617.1</a:t>
            </a:r>
            <a:endParaRPr lang="en-US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6324600" y="5257800"/>
            <a:ext cx="2133600" cy="990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One std. err.: 65880.1</a:t>
            </a:r>
            <a:endParaRPr lang="en-US" dirty="0"/>
          </a:p>
        </p:txBody>
      </p:sp>
      <p:cxnSp>
        <p:nvCxnSpPr>
          <p:cNvPr id="14" name="Curved Connector 13"/>
          <p:cNvCxnSpPr/>
          <p:nvPr/>
        </p:nvCxnSpPr>
        <p:spPr>
          <a:xfrm rot="16200000" flipH="1">
            <a:off x="2133598" y="2362200"/>
            <a:ext cx="1447804" cy="1142999"/>
          </a:xfrm>
          <a:prstGeom prst="curvedConnector3">
            <a:avLst>
              <a:gd name="adj1" fmla="val 9880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/>
          <p:nvPr/>
        </p:nvCxnSpPr>
        <p:spPr>
          <a:xfrm rot="10800000">
            <a:off x="5105400" y="3657602"/>
            <a:ext cx="2286000" cy="1600198"/>
          </a:xfrm>
          <a:prstGeom prst="curvedConnector3">
            <a:avLst>
              <a:gd name="adj1" fmla="val 1727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33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990600"/>
            <a:ext cx="7024744" cy="1143000"/>
          </a:xfrm>
        </p:spPr>
        <p:txBody>
          <a:bodyPr>
            <a:noAutofit/>
          </a:bodyPr>
          <a:lstStyle/>
          <a:p>
            <a:pPr algn="ctr"/>
            <a:r>
              <a:rPr lang="en-US" b="1" dirty="0" smtClean="0"/>
              <a:t>Five-County Denver Metropolitan Area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248400" y="2507112"/>
            <a:ext cx="2133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400" dirty="0" smtClean="0"/>
              <a:t>Counties: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400" dirty="0" smtClean="0"/>
              <a:t>Adams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400" dirty="0" smtClean="0"/>
              <a:t>Arapahoe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400" dirty="0" smtClean="0"/>
              <a:t>Denver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400" dirty="0" smtClean="0"/>
              <a:t>Douglas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400" dirty="0" smtClean="0"/>
              <a:t>Jefferson</a:t>
            </a:r>
          </a:p>
          <a:p>
            <a:pPr>
              <a:buClr>
                <a:schemeClr val="accent1"/>
              </a:buClr>
            </a:pPr>
            <a:endParaRPr lang="en-US" sz="2400" dirty="0"/>
          </a:p>
          <a:p>
            <a:pPr>
              <a:buClr>
                <a:schemeClr val="accent1"/>
              </a:buClr>
            </a:pPr>
            <a:r>
              <a:rPr lang="en-US" sz="2400" dirty="0" smtClean="0"/>
              <a:t>Including full counties</a:t>
            </a:r>
            <a:endParaRPr lang="en-US" sz="24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7" t="29321"/>
          <a:stretch/>
        </p:blipFill>
        <p:spPr>
          <a:xfrm>
            <a:off x="1216628" y="2362200"/>
            <a:ext cx="4726972" cy="3887784"/>
          </a:xfrm>
        </p:spPr>
      </p:pic>
    </p:spTree>
    <p:extLst>
      <p:ext uri="{BB962C8B-B14F-4D97-AF65-F5344CB8AC3E}">
        <p14:creationId xmlns:p14="http://schemas.microsoft.com/office/powerpoint/2010/main" val="132584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24000"/>
            <a:ext cx="6934200" cy="4747403"/>
          </a:xfr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52400"/>
            <a:ext cx="7024744" cy="1143000"/>
          </a:xfrm>
        </p:spPr>
        <p:txBody>
          <a:bodyPr/>
          <a:lstStyle/>
          <a:p>
            <a:pPr algn="ctr"/>
            <a:r>
              <a:rPr lang="en-US" b="1" dirty="0" smtClean="0"/>
              <a:t>Tuning parameter (</a:t>
            </a:r>
            <a:r>
              <a:rPr lang="en-US" b="1" dirty="0" smtClean="0">
                <a:cs typeface="Courier New"/>
              </a:rPr>
              <a:t>lambda)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5410200"/>
            <a:ext cx="2133600" cy="533400"/>
          </a:xfr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 fontScale="70000" lnSpcReduction="20000"/>
          </a:bodyPr>
          <a:lstStyle/>
          <a:p>
            <a:pPr algn="ctr"/>
            <a:r>
              <a:rPr lang="en-US" dirty="0" smtClean="0"/>
              <a:t>Some variables shrink</a:t>
            </a:r>
            <a:endParaRPr lang="en-US" dirty="0"/>
          </a:p>
        </p:txBody>
      </p:sp>
      <p:cxnSp>
        <p:nvCxnSpPr>
          <p:cNvPr id="10" name="Curved Connector 9"/>
          <p:cNvCxnSpPr>
            <a:stCxn id="3" idx="0"/>
          </p:cNvCxnSpPr>
          <p:nvPr/>
        </p:nvCxnSpPr>
        <p:spPr>
          <a:xfrm rot="5400000" flipH="1" flipV="1">
            <a:off x="2590800" y="3505200"/>
            <a:ext cx="1600200" cy="2209800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4925291" y="1752600"/>
            <a:ext cx="2923309" cy="533400"/>
          </a:xfr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 fontScale="70000" lnSpcReduction="20000"/>
          </a:bodyPr>
          <a:lstStyle/>
          <a:p>
            <a:pPr algn="ctr"/>
            <a:r>
              <a:rPr lang="en-US" dirty="0" smtClean="0"/>
              <a:t>Lambda large enough: everything is zero</a:t>
            </a:r>
            <a:endParaRPr lang="en-US" dirty="0"/>
          </a:p>
        </p:txBody>
      </p:sp>
      <p:cxnSp>
        <p:nvCxnSpPr>
          <p:cNvPr id="14" name="Curved Connector 13"/>
          <p:cNvCxnSpPr/>
          <p:nvPr/>
        </p:nvCxnSpPr>
        <p:spPr>
          <a:xfrm rot="16200000" flipH="1">
            <a:off x="6362700" y="2400299"/>
            <a:ext cx="838202" cy="60960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64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609600"/>
            <a:ext cx="7024744" cy="1143000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smtClean="0"/>
              <a:t>Model Results</a:t>
            </a:r>
            <a:endParaRPr lang="en-US" sz="6000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695" y="1788901"/>
            <a:ext cx="5862610" cy="4611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234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914400"/>
            <a:ext cx="7024744" cy="1143000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smtClean="0"/>
              <a:t>Steps</a:t>
            </a:r>
            <a:endParaRPr lang="en-US" sz="6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524000" y="2362200"/>
            <a:ext cx="64770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+mj-lt"/>
              <a:buAutoNum type="romanUcPeriod"/>
            </a:pPr>
            <a:r>
              <a:rPr lang="en-US" sz="4000" dirty="0" smtClean="0"/>
              <a:t>Data Sources</a:t>
            </a:r>
          </a:p>
          <a:p>
            <a:pPr marL="285750" indent="-285750">
              <a:buFont typeface="+mj-lt"/>
              <a:buAutoNum type="romanUcPeriod"/>
            </a:pPr>
            <a:endParaRPr lang="en-US" sz="1000" dirty="0"/>
          </a:p>
          <a:p>
            <a:pPr marL="857250" indent="-857250">
              <a:buFont typeface="+mj-lt"/>
              <a:buAutoNum type="romanUcPeriod"/>
            </a:pPr>
            <a:r>
              <a:rPr lang="en-US" sz="4000" dirty="0" smtClean="0"/>
              <a:t>Housing Market</a:t>
            </a:r>
          </a:p>
          <a:p>
            <a:pPr marL="285750" indent="-285750">
              <a:buFont typeface="+mj-lt"/>
              <a:buAutoNum type="romanUcPeriod"/>
            </a:pPr>
            <a:endParaRPr lang="en-US" sz="1000" dirty="0" smtClean="0"/>
          </a:p>
          <a:p>
            <a:pPr marL="857250" indent="-857250">
              <a:buFont typeface="+mj-lt"/>
              <a:buAutoNum type="romanUcPeriod"/>
            </a:pPr>
            <a:r>
              <a:rPr lang="en-US" sz="4000" dirty="0" smtClean="0"/>
              <a:t>Possible Factors</a:t>
            </a:r>
          </a:p>
          <a:p>
            <a:pPr marL="457200" indent="-457200">
              <a:buFont typeface="+mj-lt"/>
              <a:buAutoNum type="romanUcPeriod"/>
            </a:pPr>
            <a:endParaRPr lang="en-US" sz="1000" dirty="0" smtClean="0"/>
          </a:p>
          <a:p>
            <a:pPr marL="857250" indent="-857250">
              <a:buFont typeface="+mj-lt"/>
              <a:buAutoNum type="romanUcPeriod"/>
            </a:pPr>
            <a:r>
              <a:rPr lang="en-US" sz="4000" dirty="0" smtClean="0"/>
              <a:t>What Drives Housing</a:t>
            </a:r>
          </a:p>
          <a:p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335745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3266" y="2747963"/>
            <a:ext cx="6637468" cy="1362075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b="1" dirty="0" smtClean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a:rPr>
              <a:t>Data Sources</a:t>
            </a:r>
            <a:endParaRPr lang="en-US" sz="5400" b="1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46396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Data Should Be</a:t>
            </a:r>
            <a:endParaRPr lang="en-US" sz="6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524000" y="2667000"/>
            <a:ext cx="6096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4000" dirty="0" smtClean="0"/>
              <a:t>Reliable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en-US" sz="1000" dirty="0" smtClean="0"/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4000" dirty="0" smtClean="0"/>
              <a:t>Useful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en-US" sz="1000" dirty="0" smtClean="0"/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4000" dirty="0" smtClean="0"/>
              <a:t>Neighborhood Level</a:t>
            </a:r>
          </a:p>
        </p:txBody>
      </p:sp>
    </p:spTree>
    <p:extLst>
      <p:ext uri="{BB962C8B-B14F-4D97-AF65-F5344CB8AC3E}">
        <p14:creationId xmlns:p14="http://schemas.microsoft.com/office/powerpoint/2010/main" val="15242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5061</TotalTime>
  <Words>1113</Words>
  <Application>Microsoft Office PowerPoint</Application>
  <PresentationFormat>On-screen Show (4:3)</PresentationFormat>
  <Paragraphs>424</Paragraphs>
  <Slides>61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Austin</vt:lpstr>
      <vt:lpstr>The Denver Housing Market</vt:lpstr>
      <vt:lpstr>Purposes of Project</vt:lpstr>
      <vt:lpstr>Imagine Someone:</vt:lpstr>
      <vt:lpstr>Visualize Neighborhoods</vt:lpstr>
      <vt:lpstr>Understand Housing Market</vt:lpstr>
      <vt:lpstr>Five-County Denver Metropolitan Area</vt:lpstr>
      <vt:lpstr>Steps</vt:lpstr>
      <vt:lpstr>Data Sources</vt:lpstr>
      <vt:lpstr>Data Should Be</vt:lpstr>
      <vt:lpstr>Data Sources</vt:lpstr>
      <vt:lpstr>PowerPoint Presentation</vt:lpstr>
      <vt:lpstr>Categories</vt:lpstr>
      <vt:lpstr>Housing Values</vt:lpstr>
      <vt:lpstr>Important Limits</vt:lpstr>
      <vt:lpstr>Neighborhood Insights</vt:lpstr>
      <vt:lpstr>Median housing</vt:lpstr>
      <vt:lpstr>Wide range of neighborhoods</vt:lpstr>
      <vt:lpstr>Douglas County  most expensive</vt:lpstr>
      <vt:lpstr>Top 20 Neighborhoods, 2014</vt:lpstr>
      <vt:lpstr>Bottom 20 Neighborhoods, 2014</vt:lpstr>
      <vt:lpstr>Slight decline in housing values, 2010-2014</vt:lpstr>
      <vt:lpstr>Decline fairly uniform</vt:lpstr>
      <vt:lpstr>Slight four-year decline among top 10% most expensive (2010) </vt:lpstr>
      <vt:lpstr>Top Growth Areas</vt:lpstr>
      <vt:lpstr>Biggest Decline Areas</vt:lpstr>
      <vt:lpstr>Possible Factors</vt:lpstr>
      <vt:lpstr>Lower household income</vt:lpstr>
      <vt:lpstr>Low household income: negative relation</vt:lpstr>
      <vt:lpstr>Middle-class household income</vt:lpstr>
      <vt:lpstr>Middle-class household income negative?</vt:lpstr>
      <vt:lpstr>Upper household income</vt:lpstr>
      <vt:lpstr>Upper household income positive</vt:lpstr>
      <vt:lpstr>Neighborhood individual income: positive relation</vt:lpstr>
      <vt:lpstr>Family factors: modest relation</vt:lpstr>
      <vt:lpstr>Neighborhood education</vt:lpstr>
      <vt:lpstr>Neighborhood education: very important</vt:lpstr>
      <vt:lpstr>Poverty rates: negative relation</vt:lpstr>
      <vt:lpstr>Housing age and size: minimal relation</vt:lpstr>
      <vt:lpstr>Housing vacancies &amp; renting: minimal relation</vt:lpstr>
      <vt:lpstr>Neighborhood working: minimal relation</vt:lpstr>
      <vt:lpstr>School district quality</vt:lpstr>
      <vt:lpstr>School district quality: modest relation</vt:lpstr>
      <vt:lpstr>Interactive map:  github.com/JohnRyan70/Denver_Housing/tree/master/Shiny</vt:lpstr>
      <vt:lpstr>What Drives Housing</vt:lpstr>
      <vt:lpstr>PowerPoint Presentation</vt:lpstr>
      <vt:lpstr>PowerPoint Presentation</vt:lpstr>
      <vt:lpstr>Choosing Model</vt:lpstr>
      <vt:lpstr>Finding Best Model</vt:lpstr>
      <vt:lpstr>Income and education important</vt:lpstr>
      <vt:lpstr>Surprises</vt:lpstr>
      <vt:lpstr>Recommendations</vt:lpstr>
      <vt:lpstr>Check neighborhood income</vt:lpstr>
      <vt:lpstr>Check education levels</vt:lpstr>
      <vt:lpstr>The End</vt:lpstr>
      <vt:lpstr>John Francis Ryan, Ph.D.</vt:lpstr>
      <vt:lpstr>Technical Details</vt:lpstr>
      <vt:lpstr>Initial Problems</vt:lpstr>
      <vt:lpstr>LASSO Regression</vt:lpstr>
      <vt:lpstr>Tuning parameter (lambda)</vt:lpstr>
      <vt:lpstr>Tuning parameter (lambda)</vt:lpstr>
      <vt:lpstr>Model Results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Denver Housing</dc:title>
  <dc:creator>John Ryan</dc:creator>
  <cp:lastModifiedBy>John Ryan</cp:lastModifiedBy>
  <cp:revision>101</cp:revision>
  <dcterms:created xsi:type="dcterms:W3CDTF">2016-08-03T02:43:10Z</dcterms:created>
  <dcterms:modified xsi:type="dcterms:W3CDTF">2016-08-08T22:31:23Z</dcterms:modified>
</cp:coreProperties>
</file>